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258" r:id="rId4"/>
    <p:sldId id="259" r:id="rId5"/>
    <p:sldId id="315" r:id="rId6"/>
    <p:sldId id="261" r:id="rId7"/>
    <p:sldId id="306" r:id="rId8"/>
    <p:sldId id="263" r:id="rId9"/>
    <p:sldId id="264" r:id="rId10"/>
    <p:sldId id="298" r:id="rId11"/>
    <p:sldId id="265" r:id="rId12"/>
    <p:sldId id="296" r:id="rId13"/>
    <p:sldId id="307" r:id="rId14"/>
    <p:sldId id="299" r:id="rId15"/>
    <p:sldId id="288" r:id="rId16"/>
    <p:sldId id="302" r:id="rId17"/>
    <p:sldId id="304" r:id="rId18"/>
    <p:sldId id="303" r:id="rId19"/>
    <p:sldId id="308" r:id="rId20"/>
    <p:sldId id="274" r:id="rId21"/>
    <p:sldId id="312" r:id="rId22"/>
    <p:sldId id="314" r:id="rId23"/>
    <p:sldId id="309" r:id="rId24"/>
  </p:sldIdLst>
  <p:sldSz cx="9144000" cy="6858000" type="screen4x3"/>
  <p:notesSz cx="6858000" cy="9144000"/>
  <p:defaultTextStyle>
    <a:lvl1pPr defTabSz="457200">
      <a:defRPr>
        <a:latin typeface="+mj-lt"/>
        <a:ea typeface="+mj-ea"/>
        <a:cs typeface="+mj-cs"/>
        <a:sym typeface="Helvetica"/>
      </a:defRPr>
    </a:lvl1pPr>
    <a:lvl2pPr defTabSz="457200">
      <a:defRPr>
        <a:latin typeface="+mj-lt"/>
        <a:ea typeface="+mj-ea"/>
        <a:cs typeface="+mj-cs"/>
        <a:sym typeface="Helvetica"/>
      </a:defRPr>
    </a:lvl2pPr>
    <a:lvl3pPr defTabSz="457200">
      <a:defRPr>
        <a:latin typeface="+mj-lt"/>
        <a:ea typeface="+mj-ea"/>
        <a:cs typeface="+mj-cs"/>
        <a:sym typeface="Helvetica"/>
      </a:defRPr>
    </a:lvl3pPr>
    <a:lvl4pPr defTabSz="457200">
      <a:defRPr>
        <a:latin typeface="+mj-lt"/>
        <a:ea typeface="+mj-ea"/>
        <a:cs typeface="+mj-cs"/>
        <a:sym typeface="Helvetica"/>
      </a:defRPr>
    </a:lvl4pPr>
    <a:lvl5pPr defTabSz="457200">
      <a:defRPr>
        <a:latin typeface="+mj-lt"/>
        <a:ea typeface="+mj-ea"/>
        <a:cs typeface="+mj-cs"/>
        <a:sym typeface="Helvetica"/>
      </a:defRPr>
    </a:lvl5pPr>
    <a:lvl6pPr defTabSz="457200">
      <a:defRPr>
        <a:latin typeface="+mj-lt"/>
        <a:ea typeface="+mj-ea"/>
        <a:cs typeface="+mj-cs"/>
        <a:sym typeface="Helvetica"/>
      </a:defRPr>
    </a:lvl6pPr>
    <a:lvl7pPr defTabSz="457200">
      <a:defRPr>
        <a:latin typeface="+mj-lt"/>
        <a:ea typeface="+mj-ea"/>
        <a:cs typeface="+mj-cs"/>
        <a:sym typeface="Helvetica"/>
      </a:defRPr>
    </a:lvl7pPr>
    <a:lvl8pPr defTabSz="457200">
      <a:defRPr>
        <a:latin typeface="+mj-lt"/>
        <a:ea typeface="+mj-ea"/>
        <a:cs typeface="+mj-cs"/>
        <a:sym typeface="Helvetica"/>
      </a:defRPr>
    </a:lvl8pPr>
    <a:lvl9pPr defTabSz="457200">
      <a:defRPr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D3F"/>
    <a:srgbClr val="56B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4"/>
    <p:restoredTop sz="50000" autoAdjust="0"/>
  </p:normalViewPr>
  <p:slideViewPr>
    <p:cSldViewPr snapToGrid="0" snapToObjects="1">
      <p:cViewPr varScale="1">
        <p:scale>
          <a:sx n="47" d="100"/>
          <a:sy n="47" d="100"/>
        </p:scale>
        <p:origin x="28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395574"/>
          <c:y val="0.0813015"/>
          <c:w val="0.960443"/>
          <c:h val="0.7808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3CD3F"/>
            </a:solidFill>
            <a:ln w="9525" cap="flat">
              <a:solidFill>
                <a:srgbClr val="F9F9F9"/>
              </a:solidFill>
              <a:prstDash val="solid"/>
              <a:bevel/>
            </a:ln>
            <a:effectLst/>
          </c:spPr>
          <c:invertIfNegative val="0"/>
          <c:dLbls>
            <c:dLbl>
              <c:idx val="0"/>
              <c:numFmt formatCode="#,##0&quot; Million USD&quot;" sourceLinked="0"/>
              <c:spPr/>
              <c:txPr>
                <a:bodyPr/>
                <a:lstStyle/>
                <a:p>
                  <a:pPr lvl="0">
                    <a:defRPr sz="1800" b="0" i="0" u="none" strike="noStrike">
                      <a:solidFill>
                        <a:srgbClr val="404040"/>
                      </a:solidFill>
                      <a:effectLst/>
                      <a:latin typeface="Heiti SC Ligh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&quot; Million USD&quot;" sourceLinked="0"/>
              <c:spPr/>
              <c:txPr>
                <a:bodyPr/>
                <a:lstStyle/>
                <a:p>
                  <a:pPr lvl="0">
                    <a:defRPr sz="1800" b="0" i="0" u="none" strike="noStrike">
                      <a:solidFill>
                        <a:srgbClr val="404040"/>
                      </a:solidFill>
                      <a:effectLst/>
                      <a:latin typeface="Heiti SC Light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&quot; Million USD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Heiti SC Ligh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2012</c:v>
                </c:pt>
                <c:pt idx="1">
                  <c:v>2013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454.0</c:v>
                </c:pt>
                <c:pt idx="1">
                  <c:v>604.0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843104"/>
        <c:axId val="2140846336"/>
      </c:barChart>
      <c:catAx>
        <c:axId val="214084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Heiti SC Light"/>
              </a:defRPr>
            </a:pPr>
            <a:endParaRPr lang="en-US"/>
          </a:p>
        </c:txPr>
        <c:crossAx val="2140846336"/>
        <c:crosses val="autoZero"/>
        <c:auto val="1"/>
        <c:lblAlgn val="ctr"/>
        <c:lblOffset val="100"/>
        <c:noMultiLvlLbl val="1"/>
      </c:catAx>
      <c:valAx>
        <c:axId val="214084633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Heiti SC Light"/>
              </a:defRPr>
            </a:pPr>
            <a:endParaRPr lang="en-US"/>
          </a:p>
        </c:txPr>
        <c:crossAx val="2140843104"/>
        <c:crosses val="autoZero"/>
        <c:crossBetween val="between"/>
        <c:majorUnit val="175.0"/>
        <c:minorUnit val="87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"/>
          <c:y val="0.1"/>
          <c:w val="0.8"/>
          <c:h val="0.8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56B097"/>
            </a:solidFill>
            <a:ln w="9525" cap="flat">
              <a:solidFill>
                <a:srgbClr val="F9F9F9"/>
              </a:solidFill>
              <a:prstDash val="solid"/>
              <a:bevel/>
            </a:ln>
            <a:effectLst/>
          </c:spPr>
          <c:dPt>
            <c:idx val="0"/>
            <c:bubble3D val="0"/>
            <c:spPr>
              <a:solidFill>
                <a:schemeClr val="tx2"/>
              </a:solidFill>
              <a:ln w="9525" cap="flat">
                <a:solidFill>
                  <a:srgbClr val="F9F9F9"/>
                </a:solidFill>
                <a:prstDash val="solid"/>
                <a:bevel/>
              </a:ln>
              <a:effectLst/>
            </c:spPr>
          </c:dPt>
          <c:dPt>
            <c:idx val="1"/>
            <c:bubble3D val="0"/>
            <c:explosion val="25"/>
            <c:spPr>
              <a:solidFill>
                <a:srgbClr val="A3CD3F"/>
              </a:solidFill>
              <a:ln w="9525" cap="flat">
                <a:solidFill>
                  <a:srgbClr val="F9F9F9"/>
                </a:solidFill>
                <a:prstDash val="solid"/>
                <a:bevel/>
              </a:ln>
              <a:effectLst/>
            </c:spPr>
          </c:dPt>
          <c:dLbls>
            <c:dLbl>
              <c:idx val="1"/>
              <c:numFmt formatCode="#,##0%" sourceLinked="0"/>
              <c:spPr/>
              <c:txPr>
                <a:bodyPr/>
                <a:lstStyle/>
                <a:p>
                  <a:pPr lvl="0">
                    <a:defRPr sz="1800" b="1" i="0" u="none" strike="noStrike">
                      <a:solidFill>
                        <a:srgbClr val="FFFFFF"/>
                      </a:solidFill>
                      <a:effectLst/>
                      <a:latin typeface="Calibri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Influencer</c:v>
                </c:pt>
                <c:pt idx="1">
                  <c:v>Other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89.0</c:v>
                </c:pt>
                <c:pt idx="1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005"/>
          <c:y val="0.005"/>
          <c:w val="1.0"/>
          <c:h val="1.0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tx2"/>
            </a:solidFill>
            <a:ln w="9525" cap="flat">
              <a:solidFill>
                <a:srgbClr val="F9F9F9"/>
              </a:solidFill>
              <a:prstDash val="solid"/>
              <a:bevel/>
            </a:ln>
            <a:effectLst/>
          </c:spPr>
          <c:explosion val="49"/>
          <c:dPt>
            <c:idx val="1"/>
            <c:bubble3D val="0"/>
            <c:explosion val="0"/>
            <c:spPr>
              <a:solidFill>
                <a:srgbClr val="A3CD3F"/>
              </a:solidFill>
              <a:ln w="9525" cap="flat">
                <a:solidFill>
                  <a:srgbClr val="F9F9F9"/>
                </a:solidFill>
                <a:prstDash val="solid"/>
                <a:bevel/>
              </a:ln>
              <a:effectLst/>
            </c:spPr>
          </c:dPt>
          <c:dLbls>
            <c:dLbl>
              <c:idx val="1"/>
              <c:numFmt formatCode="#,##0%" sourceLinked="0"/>
              <c:spPr/>
              <c:txPr>
                <a:bodyPr/>
                <a:lstStyle/>
                <a:p>
                  <a:pPr lvl="0">
                    <a:defRPr sz="3100" b="0" i="0" u="none" strike="noStrike">
                      <a:solidFill>
                        <a:srgbClr val="000000"/>
                      </a:solidFill>
                      <a:effectLst/>
                      <a:latin typeface="Calibri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98.0</c:v>
                </c:pt>
                <c:pt idx="1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946606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ZocialRipple</a:t>
            </a:r>
            <a:r>
              <a:rPr lang="en-US" dirty="0" smtClean="0"/>
              <a:t> is a tool. to find out what kind of content our followers tend to engage with </a:t>
            </a:r>
          </a:p>
          <a:p>
            <a:endParaRPr lang="en-US" dirty="0" smtClean="0"/>
          </a:p>
          <a:p>
            <a:r>
              <a:rPr lang="en-US" dirty="0" smtClean="0"/>
              <a:t>and create content we know our community will find informative and/or entertaining.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LIN: ZMOT stands for </a:t>
            </a:r>
            <a:r>
              <a:rPr lang="en-US" dirty="0" err="1" smtClean="0"/>
              <a:t>Zocial</a:t>
            </a:r>
            <a:r>
              <a:rPr lang="en-US" baseline="0" dirty="0" smtClean="0"/>
              <a:t> Moment Of Truth??</a:t>
            </a:r>
          </a:p>
          <a:p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Should compare 2 year</a:t>
            </a:r>
          </a:p>
          <a:p>
            <a:pPr lvl="0">
              <a:lnSpc>
                <a:spcPct val="100000"/>
              </a:lnSpc>
              <a:defRPr sz="1800"/>
            </a:pPr>
            <a:r>
              <a:rPr sz="1200" dirty="0">
                <a:latin typeface="Calibri"/>
                <a:ea typeface="Calibri"/>
                <a:cs typeface="Calibri"/>
                <a:sym typeface="Calibri"/>
              </a:rPr>
              <a:t>If we look at market </a:t>
            </a:r>
            <a:r>
              <a:rPr sz="1200" dirty="0" smtClean="0">
                <a:latin typeface="Calibri"/>
                <a:ea typeface="Calibri"/>
                <a:cs typeface="Calibri"/>
                <a:sym typeface="Calibri"/>
              </a:rPr>
              <a:t>size</a:t>
            </a:r>
            <a:endParaRPr lang="en-US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endParaRPr lang="en-US" sz="12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lang="en-US" sz="1200" dirty="0" smtClean="0">
                <a:latin typeface="Calibri"/>
                <a:ea typeface="Calibri"/>
                <a:cs typeface="Calibri"/>
                <a:sym typeface="Calibri"/>
              </a:rPr>
              <a:t>LIN: What’s the difference between this and the next slide?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 dirty="0"/>
              <a:t>Number is look small but if we se in detail that number is spend only xx% of total potential influencer</a:t>
            </a: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Big problem of Social influencer is Operation</a:t>
            </a:r>
          </a:p>
          <a:p>
            <a:pPr lvl="0">
              <a:lnSpc>
                <a:spcPct val="100000"/>
              </a:lnSpc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Price is not standard</a:t>
            </a: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Message is not virality enough.</a:t>
            </a: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Struck with only top influencer and no new commer.</a:t>
            </a:r>
          </a:p>
          <a:p>
            <a:pPr lvl="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Manually operations have too much procedure</a:t>
            </a:r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Final Goal</a:t>
            </a: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12121"/>
                </a:solidFill>
              </a:rP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7727420" y="5606770"/>
            <a:ext cx="1416579" cy="1251230"/>
          </a:xfrm>
          <a:prstGeom prst="rtTriangle">
            <a:avLst/>
          </a:prstGeom>
          <a:solidFill>
            <a:srgbClr val="A3CD3F"/>
          </a:solidFill>
          <a:ln w="25400" cap="flat">
            <a:solidFill>
              <a:srgbClr val="A3CD3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18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1" r="67583" b="-12445"/>
          <a:stretch/>
        </p:blipFill>
        <p:spPr>
          <a:xfrm>
            <a:off x="8343152" y="6133466"/>
            <a:ext cx="845670" cy="7245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3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212121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658336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 cap="none"/>
            </a:pPr>
            <a:r>
              <a:rPr sz="4000" b="1" cap="all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212121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>
                <a:latin typeface="Heiti TC Light"/>
                <a:ea typeface="Heiti TC Light"/>
                <a:cs typeface="Heiti TC Light"/>
                <a:sym typeface="Heiti TC Light"/>
              </a:defRPr>
            </a:lvl1pPr>
            <a:lvl2pPr marL="790555" indent="-333366">
              <a:spcBef>
                <a:spcPts val="600"/>
              </a:spcBef>
              <a:defRPr sz="2800">
                <a:latin typeface="Heiti TC Light"/>
                <a:ea typeface="Heiti TC Light"/>
                <a:cs typeface="Heiti TC Light"/>
                <a:sym typeface="Heiti TC Light"/>
              </a:defRPr>
            </a:lvl2pPr>
            <a:lvl3pPr marL="1234408" indent="-320031">
              <a:spcBef>
                <a:spcPts val="600"/>
              </a:spcBef>
              <a:defRPr sz="2800">
                <a:latin typeface="Heiti TC Light"/>
                <a:ea typeface="Heiti TC Light"/>
                <a:cs typeface="Heiti TC Light"/>
                <a:sym typeface="Heiti TC Light"/>
              </a:defRPr>
            </a:lvl3pPr>
            <a:lvl4pPr marL="1727157" indent="-355591">
              <a:spcBef>
                <a:spcPts val="600"/>
              </a:spcBef>
              <a:defRPr sz="2800">
                <a:latin typeface="Heiti TC Light"/>
                <a:ea typeface="Heiti TC Light"/>
                <a:cs typeface="Heiti TC Light"/>
                <a:sym typeface="Heiti TC Light"/>
              </a:defRPr>
            </a:lvl4pPr>
            <a:lvl5pPr marL="2184345" indent="-355591">
              <a:spcBef>
                <a:spcPts val="600"/>
              </a:spcBef>
              <a:defRPr sz="2800">
                <a:latin typeface="Heiti TC Light"/>
                <a:ea typeface="Heiti TC Light"/>
                <a:cs typeface="Heiti TC Light"/>
                <a:sym typeface="Heiti TC Light"/>
              </a:defRPr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7727420" y="5606770"/>
            <a:ext cx="1416579" cy="1251230"/>
          </a:xfrm>
          <a:prstGeom prst="rtTriangle">
            <a:avLst/>
          </a:prstGeom>
          <a:solidFill>
            <a:srgbClr val="A3CD3F"/>
          </a:solidFill>
          <a:ln w="25400" cap="flat">
            <a:solidFill>
              <a:srgbClr val="A3CD3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18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" r="67583" b="-12445"/>
          <a:stretch/>
        </p:blipFill>
        <p:spPr>
          <a:xfrm>
            <a:off x="8343152" y="6133466"/>
            <a:ext cx="845670" cy="72453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457200" y="256811"/>
            <a:ext cx="8229600" cy="1178656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212121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4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212121"/>
                </a:solidFill>
              </a:rPr>
              <a:t>Title Text</a:t>
            </a:r>
          </a:p>
        </p:txBody>
      </p:sp>
      <p:sp>
        <p:nvSpPr>
          <p:cNvPr id="5" name="Right Triangle 4"/>
          <p:cNvSpPr/>
          <p:nvPr userDrawn="1"/>
        </p:nvSpPr>
        <p:spPr>
          <a:xfrm flipH="1">
            <a:off x="7727421" y="5606769"/>
            <a:ext cx="1416579" cy="1251231"/>
          </a:xfrm>
          <a:prstGeom prst="rtTriangle">
            <a:avLst/>
          </a:prstGeom>
          <a:solidFill>
            <a:srgbClr val="A3CD3F"/>
          </a:solidFill>
          <a:ln w="25400" cap="flat">
            <a:solidFill>
              <a:srgbClr val="A3CD3F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189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" r="67583" b="-12445"/>
          <a:stretch/>
        </p:blipFill>
        <p:spPr>
          <a:xfrm>
            <a:off x="8343152" y="6133466"/>
            <a:ext cx="845670" cy="7245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457202" y="1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Helvetica"/>
              </a:defRPr>
            </a:lvl1pPr>
            <a:lvl2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Helvetica"/>
              </a:defRPr>
            </a:lvl2pPr>
            <a:lvl3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Helvetica"/>
              </a:defRPr>
            </a:lvl3pPr>
            <a:lvl4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Helvetica"/>
              </a:defRPr>
            </a:lvl4pPr>
            <a:lvl5pPr marL="0" indent="0">
              <a:spcBef>
                <a:spcPts val="300"/>
              </a:spcBef>
              <a:buSzTx/>
              <a:buFontTx/>
              <a:buNone/>
              <a:defRPr sz="14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400" b="1">
                <a:solidFill>
                  <a:srgbClr val="212121"/>
                </a:solidFill>
              </a:rP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  <a:lvl2pPr>
              <a:defRPr>
                <a:latin typeface="+mj-lt"/>
                <a:ea typeface="+mj-ea"/>
                <a:cs typeface="+mj-cs"/>
                <a:sym typeface="Helvetica"/>
              </a:defRPr>
            </a:lvl2pPr>
            <a:lvl3pPr>
              <a:defRPr>
                <a:latin typeface="+mj-lt"/>
                <a:ea typeface="+mj-ea"/>
                <a:cs typeface="+mj-cs"/>
                <a:sym typeface="Helvetica"/>
              </a:defRPr>
            </a:lvl3pPr>
            <a:lvl4pPr>
              <a:defRPr>
                <a:latin typeface="+mj-lt"/>
                <a:ea typeface="+mj-ea"/>
                <a:cs typeface="+mj-cs"/>
                <a:sym typeface="Helvetica"/>
              </a:defRPr>
            </a:lvl4pPr>
            <a:lvl5pPr>
              <a:defRPr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12121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1pPr>
      <a:lvl2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2pPr>
      <a:lvl3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3pPr>
      <a:lvl4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4pPr>
      <a:lvl5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5pPr>
      <a:lvl6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6pPr>
      <a:lvl7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7pPr>
      <a:lvl8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8pPr>
      <a:lvl9pPr algn="ctr" defTabSz="457189">
        <a:defRPr sz="4400">
          <a:solidFill>
            <a:srgbClr val="212121"/>
          </a:solidFill>
          <a:latin typeface="Heiti TC Medium"/>
          <a:ea typeface="Heiti TC Medium"/>
          <a:cs typeface="Heiti TC Medium"/>
          <a:sym typeface="Heiti TC Medium"/>
        </a:defRPr>
      </a:lvl9pPr>
    </p:titleStyle>
    <p:bodyStyle>
      <a:lvl1pPr marL="342891" indent="-342891" defTabSz="457189">
        <a:spcBef>
          <a:spcPts val="700"/>
        </a:spcBef>
        <a:buSzPct val="100000"/>
        <a:buFont typeface="Arial"/>
        <a:buChar char="•"/>
        <a:defRPr sz="3200">
          <a:latin typeface="Heiti SC Light"/>
          <a:ea typeface="Heiti SC Light"/>
          <a:cs typeface="Heiti SC Light"/>
          <a:sym typeface="Heiti SC Light"/>
        </a:defRPr>
      </a:lvl1pPr>
      <a:lvl2pPr marL="783751" indent="-326563" defTabSz="457189">
        <a:spcBef>
          <a:spcPts val="700"/>
        </a:spcBef>
        <a:buSzPct val="100000"/>
        <a:buFont typeface="Arial"/>
        <a:buChar char="–"/>
        <a:defRPr sz="3200">
          <a:latin typeface="Heiti SC Light"/>
          <a:ea typeface="Heiti SC Light"/>
          <a:cs typeface="Heiti SC Light"/>
          <a:sym typeface="Heiti SC Light"/>
        </a:defRPr>
      </a:lvl2pPr>
      <a:lvl3pPr marL="1219170" indent="-304792" defTabSz="457189">
        <a:spcBef>
          <a:spcPts val="700"/>
        </a:spcBef>
        <a:buSzPct val="100000"/>
        <a:buFont typeface="Arial"/>
        <a:buChar char="•"/>
        <a:defRPr sz="3200">
          <a:latin typeface="Heiti SC Light"/>
          <a:ea typeface="Heiti SC Light"/>
          <a:cs typeface="Heiti SC Light"/>
          <a:sym typeface="Heiti SC Light"/>
        </a:defRPr>
      </a:lvl3pPr>
      <a:lvl4pPr marL="1737317" indent="-365751" defTabSz="457189">
        <a:spcBef>
          <a:spcPts val="700"/>
        </a:spcBef>
        <a:buSzPct val="100000"/>
        <a:buFont typeface="Arial"/>
        <a:buChar char="–"/>
        <a:defRPr sz="3200">
          <a:latin typeface="Heiti SC Light"/>
          <a:ea typeface="Heiti SC Light"/>
          <a:cs typeface="Heiti SC Light"/>
          <a:sym typeface="Heiti SC Light"/>
        </a:defRPr>
      </a:lvl4pPr>
      <a:lvl5pPr marL="2194505" indent="-365751" defTabSz="457189">
        <a:spcBef>
          <a:spcPts val="700"/>
        </a:spcBef>
        <a:buSzPct val="100000"/>
        <a:buFont typeface="Arial"/>
        <a:buChar char="»"/>
        <a:defRPr sz="3200">
          <a:latin typeface="Heiti SC Light"/>
          <a:ea typeface="Heiti SC Light"/>
          <a:cs typeface="Heiti SC Light"/>
          <a:sym typeface="Heiti SC Light"/>
        </a:defRPr>
      </a:lvl5pPr>
      <a:lvl6pPr marL="2651694" indent="-365751" defTabSz="457189">
        <a:spcBef>
          <a:spcPts val="700"/>
        </a:spcBef>
        <a:buSzPct val="100000"/>
        <a:buFont typeface="Arial"/>
        <a:buChar char="•"/>
        <a:defRPr sz="3200">
          <a:latin typeface="Heiti SC Light"/>
          <a:ea typeface="Heiti SC Light"/>
          <a:cs typeface="Heiti SC Light"/>
          <a:sym typeface="Heiti SC Light"/>
        </a:defRPr>
      </a:lvl6pPr>
      <a:lvl7pPr marL="3108882" indent="-365751" defTabSz="457189">
        <a:spcBef>
          <a:spcPts val="700"/>
        </a:spcBef>
        <a:buSzPct val="100000"/>
        <a:buFont typeface="Arial"/>
        <a:buChar char="•"/>
        <a:defRPr sz="3200">
          <a:latin typeface="Heiti SC Light"/>
          <a:ea typeface="Heiti SC Light"/>
          <a:cs typeface="Heiti SC Light"/>
          <a:sym typeface="Heiti SC Light"/>
        </a:defRPr>
      </a:lvl7pPr>
      <a:lvl8pPr marL="3566070" indent="-365750" defTabSz="457189">
        <a:spcBef>
          <a:spcPts val="700"/>
        </a:spcBef>
        <a:buSzPct val="100000"/>
        <a:buFont typeface="Arial"/>
        <a:buChar char="•"/>
        <a:defRPr sz="3200">
          <a:latin typeface="Heiti SC Light"/>
          <a:ea typeface="Heiti SC Light"/>
          <a:cs typeface="Heiti SC Light"/>
          <a:sym typeface="Heiti SC Light"/>
        </a:defRPr>
      </a:lvl8pPr>
      <a:lvl9pPr marL="4023258" indent="-365750" defTabSz="457189">
        <a:spcBef>
          <a:spcPts val="700"/>
        </a:spcBef>
        <a:buSzPct val="100000"/>
        <a:buFont typeface="Arial"/>
        <a:buChar char="•"/>
        <a:defRPr sz="3200">
          <a:latin typeface="Heiti SC Light"/>
          <a:ea typeface="Heiti SC Light"/>
          <a:cs typeface="Heiti SC Light"/>
          <a:sym typeface="Heiti SC Light"/>
        </a:defRPr>
      </a:lvl9pPr>
    </p:bodyStyle>
    <p:otherStyle>
      <a:lvl1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189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1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hyperlink" Target="http://www.emarketer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9243" y="3792870"/>
            <a:ext cx="6021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If there's anything that you would like people to help you spread the word on with social media, this tool might just be the one for you!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54" y="2131686"/>
            <a:ext cx="5172148" cy="12775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7"/>
          <a:stretch/>
        </p:blipFill>
        <p:spPr>
          <a:xfrm>
            <a:off x="2578592" y="2599765"/>
            <a:ext cx="4189931" cy="42582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79557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Who’s a </a:t>
            </a:r>
            <a:r>
              <a:rPr lang="en-US" sz="2800" b="1" dirty="0" err="1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Rippler</a:t>
            </a:r>
            <a:r>
              <a:rPr lang="en-US" sz="2800" b="1" dirty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?</a:t>
            </a:r>
          </a:p>
          <a:p>
            <a:pPr algn="ctr"/>
            <a:endParaRPr lang="en-US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Anyone who spreads the word of mouth via </a:t>
            </a:r>
            <a:r>
              <a:rPr lang="en-US" dirty="0" err="1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ZocialRipple</a:t>
            </a:r>
            <a:r>
              <a:rPr lang="en-US" dirty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 for a cause that he/she supports. </a:t>
            </a:r>
          </a:p>
        </p:txBody>
      </p:sp>
    </p:spTree>
    <p:extLst>
      <p:ext uri="{BB962C8B-B14F-4D97-AF65-F5344CB8AC3E}">
        <p14:creationId xmlns:p14="http://schemas.microsoft.com/office/powerpoint/2010/main" val="3987178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04040"/>
                </a:solidFill>
              </a:rPr>
              <a:t>Rippler flow</a:t>
            </a:r>
          </a:p>
        </p:txBody>
      </p:sp>
      <p:sp>
        <p:nvSpPr>
          <p:cNvPr id="128" name="Shape 128"/>
          <p:cNvSpPr/>
          <p:nvPr/>
        </p:nvSpPr>
        <p:spPr>
          <a:xfrm>
            <a:off x="6281594" y="4709598"/>
            <a:ext cx="280525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12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ERE will calculate </a:t>
            </a:r>
            <a:br>
              <a:rPr sz="12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</a:br>
            <a:r>
              <a:rPr lang="en-US" sz="12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your</a:t>
            </a:r>
            <a:r>
              <a:rPr sz="12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Social Engagement Rating Score</a:t>
            </a:r>
            <a:endParaRPr lang="en-US" sz="1200" dirty="0">
              <a:solidFill>
                <a:srgbClr val="404040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ctr"/>
            <a:r>
              <a:rPr lang="en-US" sz="12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And others can discover your</a:t>
            </a:r>
          </a:p>
          <a:p>
            <a:pPr lvl="0" algn="ctr"/>
            <a:r>
              <a:rPr lang="en-US" sz="12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interest and value.</a:t>
            </a:r>
            <a:endParaRPr sz="1200" dirty="0">
              <a:solidFill>
                <a:srgbClr val="404040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2806345" y="2710602"/>
            <a:ext cx="767732" cy="590159"/>
          </a:xfrm>
          <a:prstGeom prst="rightArrow">
            <a:avLst>
              <a:gd name="adj1" fmla="val 46511"/>
              <a:gd name="adj2" fmla="val 53617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289684" y="4741587"/>
            <a:ext cx="276998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300">
                <a:latin typeface="Heiti TC Light"/>
                <a:ea typeface="Heiti TC Light"/>
                <a:cs typeface="Heiti TC Light"/>
                <a:sym typeface="Heiti TC Light"/>
              </a:defRPr>
            </a:lvl1pPr>
          </a:lstStyle>
          <a:p>
            <a:pPr lvl="0">
              <a:defRPr sz="1800"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Login with social network</a:t>
            </a:r>
          </a:p>
        </p:txBody>
      </p:sp>
      <p:pic>
        <p:nvPicPr>
          <p:cNvPr id="131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90" y="1383372"/>
            <a:ext cx="1799071" cy="3283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13.t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321" y="1341955"/>
            <a:ext cx="1836835" cy="3352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706" y="1383372"/>
            <a:ext cx="1799071" cy="328392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734614" y="2730254"/>
            <a:ext cx="767732" cy="590159"/>
          </a:xfrm>
          <a:prstGeom prst="rightArrow">
            <a:avLst>
              <a:gd name="adj1" fmla="val 46511"/>
              <a:gd name="adj2" fmla="val 53617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684891" y="4741587"/>
            <a:ext cx="197810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300">
                <a:latin typeface="Heiti TC Light"/>
                <a:ea typeface="Heiti TC Light"/>
                <a:cs typeface="Heiti TC Light"/>
                <a:sym typeface="Heiti TC Light"/>
              </a:defRPr>
            </a:lvl1pPr>
          </a:lstStyle>
          <a:p>
            <a:pPr lvl="0">
              <a:defRPr sz="1800"/>
            </a:pPr>
            <a:r>
              <a:rPr dirty="0">
                <a:solidFill>
                  <a:srgbClr val="404040"/>
                </a:solidFill>
              </a:rPr>
              <a:t>Adjust your profile</a:t>
            </a:r>
          </a:p>
        </p:txBody>
      </p:sp>
      <p:pic>
        <p:nvPicPr>
          <p:cNvPr id="14" name="Picture 13" descr="iOS Simulator Screen Shot Mar 4, 2558 BE, 1.49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30" y="1902268"/>
            <a:ext cx="1311087" cy="2206827"/>
          </a:xfrm>
          <a:prstGeom prst="rect">
            <a:avLst/>
          </a:prstGeom>
        </p:spPr>
      </p:pic>
      <p:pic>
        <p:nvPicPr>
          <p:cNvPr id="2" name="Picture 1" descr="iOS Simulator Screen Shot Mar 4, 2558 BE, 1.56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44" y="1863526"/>
            <a:ext cx="1314005" cy="2332359"/>
          </a:xfrm>
          <a:prstGeom prst="rect">
            <a:avLst/>
          </a:prstGeom>
        </p:spPr>
      </p:pic>
      <p:pic>
        <p:nvPicPr>
          <p:cNvPr id="3" name="Picture 2" descr="iOS Simulator Screen Shot Mar 4, 2558 BE, 1.57.5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12" y="1902268"/>
            <a:ext cx="1243283" cy="22068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04040"/>
                </a:solidFill>
              </a:rPr>
              <a:t>Rippler flow</a:t>
            </a:r>
          </a:p>
        </p:txBody>
      </p:sp>
      <p:sp>
        <p:nvSpPr>
          <p:cNvPr id="149" name="Shape 149"/>
          <p:cNvSpPr/>
          <p:nvPr/>
        </p:nvSpPr>
        <p:spPr>
          <a:xfrm>
            <a:off x="2554637" y="2985762"/>
            <a:ext cx="934393" cy="718271"/>
          </a:xfrm>
          <a:prstGeom prst="rightArrow">
            <a:avLst>
              <a:gd name="adj1" fmla="val 46511"/>
              <a:gd name="adj2" fmla="val 53617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71540" y="4975577"/>
            <a:ext cx="1474119" cy="307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0" algn="ctr"/>
            <a:r>
              <a:rPr lang="en-US" sz="1400" dirty="0">
                <a:latin typeface="Heiti TC Light"/>
                <a:ea typeface="Heiti TC Light"/>
                <a:cs typeface="Heiti TC Light"/>
                <a:sym typeface="Heiti TC Light"/>
              </a:rPr>
              <a:t>Accept the task</a:t>
            </a:r>
            <a:endParaRPr sz="1400" dirty="0">
              <a:latin typeface="Heiti TC Light"/>
              <a:ea typeface="Heiti TC Light"/>
              <a:cs typeface="Heiti TC Light"/>
              <a:sym typeface="Heiti TC Light"/>
            </a:endParaRPr>
          </a:p>
        </p:txBody>
      </p:sp>
      <p:pic>
        <p:nvPicPr>
          <p:cNvPr id="153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89" y="1989711"/>
            <a:ext cx="1614211" cy="294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iOS Simulator Screen Shot Mar 4, 2558 BE, 1.5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6" y="2452347"/>
            <a:ext cx="1100421" cy="1953248"/>
          </a:xfrm>
          <a:prstGeom prst="rect">
            <a:avLst/>
          </a:prstGeom>
        </p:spPr>
      </p:pic>
      <p:pic>
        <p:nvPicPr>
          <p:cNvPr id="14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28" y="2029085"/>
            <a:ext cx="1614211" cy="294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14" descr="iOS Simulator Screen Shot Mar 4, 2558 BE, 1.5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14" y="2491721"/>
            <a:ext cx="1100421" cy="1953248"/>
          </a:xfrm>
          <a:prstGeom prst="rect">
            <a:avLst/>
          </a:prstGeom>
        </p:spPr>
      </p:pic>
      <p:sp>
        <p:nvSpPr>
          <p:cNvPr id="16" name="Shape 151"/>
          <p:cNvSpPr/>
          <p:nvPr/>
        </p:nvSpPr>
        <p:spPr>
          <a:xfrm>
            <a:off x="6447257" y="5054782"/>
            <a:ext cx="2378856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300">
                <a:latin typeface="Heiti TC Light"/>
                <a:ea typeface="Heiti TC Light"/>
                <a:cs typeface="Heiti TC Light"/>
                <a:sym typeface="Heiti TC Light"/>
              </a:defRPr>
            </a:lvl1pPr>
          </a:lstStyle>
          <a:p>
            <a:pPr lvl="0">
              <a:defRPr sz="1800"/>
            </a:pPr>
            <a:r>
              <a:rPr sz="1100" dirty="0"/>
              <a:t>Receive a Ripple credit</a:t>
            </a:r>
            <a:r>
              <a:rPr lang="en-US" sz="1100" dirty="0"/>
              <a:t> or Voucher</a:t>
            </a:r>
            <a:endParaRPr sz="1100" dirty="0"/>
          </a:p>
        </p:txBody>
      </p:sp>
      <p:pic>
        <p:nvPicPr>
          <p:cNvPr id="4" name="Picture 3" descr="joblist-offer-dotask-done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0" r="6673"/>
          <a:stretch/>
        </p:blipFill>
        <p:spPr>
          <a:xfrm>
            <a:off x="7064975" y="2491721"/>
            <a:ext cx="1183415" cy="2005211"/>
          </a:xfrm>
          <a:prstGeom prst="rect">
            <a:avLst/>
          </a:prstGeom>
        </p:spPr>
      </p:pic>
      <p:sp>
        <p:nvSpPr>
          <p:cNvPr id="18" name="Shape 149"/>
          <p:cNvSpPr/>
          <p:nvPr/>
        </p:nvSpPr>
        <p:spPr>
          <a:xfrm>
            <a:off x="5738865" y="3000703"/>
            <a:ext cx="934393" cy="718271"/>
          </a:xfrm>
          <a:prstGeom prst="rightArrow">
            <a:avLst>
              <a:gd name="adj1" fmla="val 46511"/>
              <a:gd name="adj2" fmla="val 53617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50"/>
          <p:cNvSpPr/>
          <p:nvPr/>
        </p:nvSpPr>
        <p:spPr>
          <a:xfrm>
            <a:off x="3694481" y="4990518"/>
            <a:ext cx="1996698" cy="307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0" algn="ctr"/>
            <a:r>
              <a:rPr lang="en-US" sz="1400" dirty="0">
                <a:latin typeface="Heiti TC Light"/>
                <a:ea typeface="Heiti TC Light"/>
                <a:cs typeface="Heiti TC Light"/>
                <a:sym typeface="Heiti TC Light"/>
              </a:rPr>
              <a:t>Post on social network</a:t>
            </a:r>
            <a:endParaRPr sz="1400" dirty="0">
              <a:latin typeface="Heiti TC Light"/>
              <a:ea typeface="Heiti TC Light"/>
              <a:cs typeface="Heiti TC Light"/>
              <a:sym typeface="Heiti TC Light"/>
            </a:endParaRPr>
          </a:p>
        </p:txBody>
      </p:sp>
      <p:pic>
        <p:nvPicPr>
          <p:cNvPr id="20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717" y="2004652"/>
            <a:ext cx="1614211" cy="2946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2015-03-04 09.26.0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7843"/>
          <a:stretch/>
        </p:blipFill>
        <p:spPr>
          <a:xfrm>
            <a:off x="4122551" y="2491721"/>
            <a:ext cx="1123425" cy="195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6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Rippler</a:t>
            </a:r>
            <a:r>
              <a:rPr lang="en-US" dirty="0" smtClean="0"/>
              <a:t> feature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Sharing  in  main social network</a:t>
            </a:r>
          </a:p>
          <a:p>
            <a:pPr lvl="1"/>
            <a:r>
              <a:rPr lang="en-US" sz="2800" dirty="0" smtClean="0"/>
              <a:t>Facebook</a:t>
            </a:r>
          </a:p>
          <a:p>
            <a:pPr lvl="1"/>
            <a:r>
              <a:rPr lang="en-US" sz="2800" dirty="0" smtClean="0"/>
              <a:t>Twitter</a:t>
            </a:r>
          </a:p>
          <a:p>
            <a:pPr lvl="1"/>
            <a:r>
              <a:rPr lang="en-US" sz="2800" dirty="0" smtClean="0"/>
              <a:t>Instagram</a:t>
            </a:r>
          </a:p>
          <a:p>
            <a:pPr lvl="1"/>
            <a:r>
              <a:rPr lang="en-US" sz="2800" dirty="0" err="1" smtClean="0"/>
              <a:t>Whatsapp</a:t>
            </a:r>
            <a:r>
              <a:rPr lang="en-US" sz="2800" dirty="0" smtClean="0"/>
              <a:t> , Line  , … (Coming soon)</a:t>
            </a:r>
            <a:endParaRPr lang="th-TH" sz="2800" dirty="0" smtClean="0"/>
          </a:p>
          <a:p>
            <a:r>
              <a:rPr lang="en-US" sz="2800" dirty="0" smtClean="0"/>
              <a:t>Rewarded as</a:t>
            </a:r>
          </a:p>
          <a:p>
            <a:pPr lvl="1"/>
            <a:r>
              <a:rPr lang="en-US" sz="2800" dirty="0" smtClean="0"/>
              <a:t>Voucher</a:t>
            </a:r>
          </a:p>
          <a:p>
            <a:pPr lvl="1"/>
            <a:r>
              <a:rPr lang="en-US" sz="2800" dirty="0" smtClean="0"/>
              <a:t>Point and convert to Gift , Donation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3207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1"/>
          <a:stretch/>
        </p:blipFill>
        <p:spPr>
          <a:xfrm>
            <a:off x="2569883" y="2314370"/>
            <a:ext cx="4379632" cy="45436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2236" y="686273"/>
            <a:ext cx="555811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Who’s a </a:t>
            </a:r>
            <a:r>
              <a:rPr lang="en-US" sz="3200" dirty="0" err="1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Ripplent</a:t>
            </a:r>
            <a:r>
              <a:rPr lang="en-US" sz="3200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?</a:t>
            </a:r>
          </a:p>
          <a:p>
            <a:pPr algn="ctr"/>
            <a:endParaRPr lang="en-US" dirty="0">
              <a:solidFill>
                <a:srgbClr val="FFFFFF"/>
              </a:solidFill>
              <a:latin typeface="Heiti TC Light"/>
              <a:ea typeface="Heiti TC Light"/>
              <a:cs typeface="Heiti TC Light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Anyone who wants to reward their </a:t>
            </a:r>
            <a:r>
              <a:rPr lang="en-US" dirty="0" err="1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Ripplers</a:t>
            </a:r>
            <a:r>
              <a:rPr lang="en-US" dirty="0">
                <a:solidFill>
                  <a:srgbClr val="FFFFFF"/>
                </a:solidFill>
                <a:latin typeface="Heiti TC Light"/>
                <a:ea typeface="Heiti TC Light"/>
                <a:cs typeface="Heiti TC Light"/>
              </a:rPr>
              <a:t> for spreading the word of mouth. </a:t>
            </a:r>
          </a:p>
        </p:txBody>
      </p:sp>
    </p:spTree>
    <p:extLst>
      <p:ext uri="{BB962C8B-B14F-4D97-AF65-F5344CB8AC3E}">
        <p14:creationId xmlns:p14="http://schemas.microsoft.com/office/powerpoint/2010/main" val="3215055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177327" y="3951848"/>
            <a:ext cx="311790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2500">
                <a:solidFill>
                  <a:srgbClr val="9BBB59"/>
                </a:solidFill>
                <a:latin typeface="Heiti TC Medium"/>
                <a:ea typeface="Heiti TC Medium"/>
                <a:cs typeface="Heiti TC Medium"/>
                <a:sym typeface="Heiti TC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/>
              <a:t>Ripplent Business</a:t>
            </a:r>
            <a:r>
              <a:rPr lang="th-TH" dirty="0"/>
              <a:t> </a:t>
            </a:r>
            <a:r>
              <a:rPr lang="en-US" dirty="0"/>
              <a:t>(Web)</a:t>
            </a:r>
            <a:r>
              <a:rPr dirty="0"/>
              <a:t> </a:t>
            </a:r>
          </a:p>
        </p:txBody>
      </p:sp>
      <p:pic>
        <p:nvPicPr>
          <p:cNvPr id="164" name="image24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005" y="2480737"/>
            <a:ext cx="1110547" cy="141069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4733325" y="3953196"/>
            <a:ext cx="311790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914400">
              <a:defRPr sz="2500">
                <a:solidFill>
                  <a:srgbClr val="9BBB59"/>
                </a:solidFill>
                <a:latin typeface="Heiti TC Medium"/>
                <a:ea typeface="Heiti TC Medium"/>
                <a:cs typeface="Heiti TC Medium"/>
                <a:sym typeface="Heiti TC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/>
              <a:t>Ripplent Individual</a:t>
            </a:r>
            <a:r>
              <a:rPr lang="en-US" dirty="0"/>
              <a:t> (App)</a:t>
            </a:r>
            <a:r>
              <a:rPr dirty="0"/>
              <a:t> </a:t>
            </a:r>
          </a:p>
        </p:txBody>
      </p:sp>
      <p:pic>
        <p:nvPicPr>
          <p:cNvPr id="166" name="image2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1967" y="2479388"/>
            <a:ext cx="1780627" cy="141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457200" y="274637"/>
            <a:ext cx="8229600" cy="1143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4000">
                <a:latin typeface="Heiti TC Medium"/>
                <a:ea typeface="Heiti TC Medium"/>
                <a:cs typeface="Heiti TC Medium"/>
                <a:sym typeface="Heiti TC Medium"/>
              </a:defRPr>
            </a:lvl1pPr>
          </a:lstStyle>
          <a:p>
            <a:pPr lvl="0">
              <a:defRPr sz="1800"/>
            </a:pPr>
            <a:r>
              <a:rPr dirty="0">
                <a:solidFill>
                  <a:srgbClr val="404040"/>
                </a:solidFill>
              </a:rPr>
              <a:t>Ripplent Type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855" y="288022"/>
            <a:ext cx="3030499" cy="5531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iOS Simulator Screen Shot Mar 4, 2558 BE, 1.49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60" y="1156560"/>
            <a:ext cx="2213496" cy="3725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3413" y="5819726"/>
            <a:ext cx="84894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189" rtl="0" latinLnBrk="1" hangingPunct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iti TC Light"/>
                <a:ea typeface="Heiti TC Light"/>
                <a:cs typeface="Heiti TC Light"/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797779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541" y="1147710"/>
            <a:ext cx="2205395" cy="4025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973" y="1147710"/>
            <a:ext cx="2205395" cy="4025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3.tif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37" y="1147710"/>
            <a:ext cx="2205395" cy="4025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createjob-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 r="12780" b="8060"/>
          <a:stretch/>
        </p:blipFill>
        <p:spPr>
          <a:xfrm>
            <a:off x="747062" y="1776742"/>
            <a:ext cx="1523999" cy="2720553"/>
          </a:xfrm>
          <a:prstGeom prst="rect">
            <a:avLst/>
          </a:prstGeom>
        </p:spPr>
      </p:pic>
      <p:pic>
        <p:nvPicPr>
          <p:cNvPr id="5" name="Picture 4" descr="createjob-2-fil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" r="7995" b="8061"/>
          <a:stretch/>
        </p:blipFill>
        <p:spPr>
          <a:xfrm>
            <a:off x="3771229" y="1776742"/>
            <a:ext cx="1607595" cy="2720553"/>
          </a:xfrm>
          <a:prstGeom prst="rect">
            <a:avLst/>
          </a:prstGeom>
        </p:spPr>
      </p:pic>
      <p:pic>
        <p:nvPicPr>
          <p:cNvPr id="7" name="Picture 6" descr="created-task-pending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8061"/>
          <a:stretch/>
        </p:blipFill>
        <p:spPr>
          <a:xfrm>
            <a:off x="6905181" y="1776740"/>
            <a:ext cx="1521639" cy="2720555"/>
          </a:xfrm>
          <a:prstGeom prst="rect">
            <a:avLst/>
          </a:prstGeom>
        </p:spPr>
      </p:pic>
      <p:sp>
        <p:nvSpPr>
          <p:cNvPr id="11" name="Shape 129"/>
          <p:cNvSpPr/>
          <p:nvPr/>
        </p:nvSpPr>
        <p:spPr>
          <a:xfrm>
            <a:off x="2806345" y="2710602"/>
            <a:ext cx="767732" cy="590159"/>
          </a:xfrm>
          <a:prstGeom prst="rightArrow">
            <a:avLst>
              <a:gd name="adj1" fmla="val 46511"/>
              <a:gd name="adj2" fmla="val 53617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Shape 129"/>
          <p:cNvSpPr/>
          <p:nvPr/>
        </p:nvSpPr>
        <p:spPr>
          <a:xfrm>
            <a:off x="5644395" y="2710602"/>
            <a:ext cx="767732" cy="590159"/>
          </a:xfrm>
          <a:prstGeom prst="rightArrow">
            <a:avLst>
              <a:gd name="adj1" fmla="val 46511"/>
              <a:gd name="adj2" fmla="val 53617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180429" y="5389290"/>
            <a:ext cx="262187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189" rtl="0" latinLnBrk="1" hangingPunct="0"/>
            <a:r>
              <a:rPr lang="en-US" sz="1400" dirty="0">
                <a:solidFill>
                  <a:srgbClr val="000000"/>
                </a:solidFill>
                <a:latin typeface="Heiti TC Light"/>
                <a:ea typeface="Heiti TC Light"/>
                <a:cs typeface="Heiti TC Light"/>
              </a:rPr>
              <a:t>Put target detail or Username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9623" y="5389290"/>
            <a:ext cx="129298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189" rtl="0" latinLnBrk="1" hangingPunct="0"/>
            <a:r>
              <a:rPr lang="en-US" sz="1400" dirty="0">
                <a:solidFill>
                  <a:srgbClr val="000000"/>
                </a:solidFill>
                <a:latin typeface="Heiti TC Light"/>
                <a:ea typeface="Heiti TC Light"/>
                <a:cs typeface="Heiti TC Light"/>
              </a:rPr>
              <a:t>Put task detail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4011" y="5411693"/>
            <a:ext cx="192777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189" rtl="0" latinLnBrk="1" hangingPunct="0"/>
            <a:r>
              <a:rPr lang="en-US" sz="1400" dirty="0">
                <a:solidFill>
                  <a:srgbClr val="000000"/>
                </a:solidFill>
                <a:latin typeface="Heiti TC Light"/>
                <a:ea typeface="Heiti TC Light"/>
                <a:cs typeface="Heiti TC Light"/>
              </a:rPr>
              <a:t>Enjoy your campaign</a:t>
            </a:r>
          </a:p>
        </p:txBody>
      </p:sp>
    </p:spTree>
    <p:extLst>
      <p:ext uri="{BB962C8B-B14F-4D97-AF65-F5344CB8AC3E}">
        <p14:creationId xmlns:p14="http://schemas.microsoft.com/office/powerpoint/2010/main" val="1101011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1178" y="5222082"/>
            <a:ext cx="486126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defTabSz="457189" rtl="0" latinLnBrk="1" hangingPunct="0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iti TC Light"/>
                <a:ea typeface="Heiti TC Light"/>
                <a:cs typeface="Heiti TC Light"/>
              </a:rPr>
              <a:t>Website (On Development)</a:t>
            </a:r>
          </a:p>
        </p:txBody>
      </p:sp>
      <p:pic>
        <p:nvPicPr>
          <p:cNvPr id="7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0961" y="2697016"/>
            <a:ext cx="4005449" cy="2355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8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035" y="2838594"/>
            <a:ext cx="3069371" cy="1894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 descr="ZocialRip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1" y="2838594"/>
            <a:ext cx="3077903" cy="18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713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Ripplent</a:t>
            </a:r>
            <a:r>
              <a:rPr lang="en-US" dirty="0" smtClean="0"/>
              <a:t> feature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Selecting user</a:t>
            </a:r>
          </a:p>
          <a:p>
            <a:pPr lvl="1"/>
            <a:r>
              <a:rPr lang="en-US" dirty="0" smtClean="0"/>
              <a:t>By demographic(Age, Gender, </a:t>
            </a:r>
            <a:r>
              <a:rPr lang="en-US" dirty="0" err="1" smtClean="0"/>
              <a:t>Interrest</a:t>
            </a:r>
            <a:r>
              <a:rPr lang="en-US" dirty="0" smtClean="0"/>
              <a:t>) by </a:t>
            </a:r>
            <a:r>
              <a:rPr lang="en-US" dirty="0" err="1" smtClean="0"/>
              <a:t>ZocialRipple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smtClean="0"/>
              <a:t>By email list</a:t>
            </a:r>
          </a:p>
          <a:p>
            <a:pPr lvl="1"/>
            <a:r>
              <a:rPr lang="en-US" dirty="0" smtClean="0"/>
              <a:t>Private for close event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Detect result</a:t>
            </a:r>
          </a:p>
          <a:p>
            <a:pPr lvl="1"/>
            <a:r>
              <a:rPr lang="en-US" dirty="0" smtClean="0"/>
              <a:t>Hashtag</a:t>
            </a:r>
            <a:r>
              <a:rPr lang="en-US" dirty="0"/>
              <a:t> </a:t>
            </a:r>
            <a:r>
              <a:rPr lang="en-US" dirty="0" smtClean="0"/>
              <a:t>(Twitter , Instagram)</a:t>
            </a:r>
          </a:p>
          <a:p>
            <a:pPr lvl="1"/>
            <a:r>
              <a:rPr lang="en-US" dirty="0" smtClean="0"/>
              <a:t>Link click </a:t>
            </a:r>
            <a:r>
              <a:rPr lang="en-US" smtClean="0"/>
              <a:t>(Facebook)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Rewarding</a:t>
            </a:r>
          </a:p>
          <a:p>
            <a:pPr lvl="1"/>
            <a:r>
              <a:rPr lang="en-US" dirty="0" smtClean="0"/>
              <a:t>Point (as brand want to give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Voucher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336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486052" y="5301797"/>
            <a:ext cx="6090768" cy="738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0" algn="ctr"/>
            <a:r>
              <a:rPr lang="en-US"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If you are in a social network then you are already an influencer.</a:t>
            </a:r>
          </a:p>
          <a:p>
            <a:pPr lvl="0" algn="ctr"/>
            <a:r>
              <a:rPr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Social </a:t>
            </a:r>
            <a:r>
              <a:rPr lang="en-US"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analytics is fast becoming</a:t>
            </a:r>
            <a:r>
              <a:rPr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a</a:t>
            </a:r>
            <a:r>
              <a:rPr lang="en-US"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key tool</a:t>
            </a:r>
            <a:r>
              <a:rPr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for discovering influencers</a:t>
            </a:r>
            <a:r>
              <a:rPr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.</a:t>
            </a:r>
            <a:endParaRPr lang="en-US" sz="1400" dirty="0">
              <a:solidFill>
                <a:srgbClr val="404040"/>
              </a:solidFill>
              <a:latin typeface="Heiti TC Light"/>
              <a:ea typeface="Heiti TC Light"/>
              <a:cs typeface="Heiti TC Light"/>
              <a:sym typeface="Heiti TC Light"/>
            </a:endParaRPr>
          </a:p>
          <a:p>
            <a:pPr lvl="0" algn="ctr"/>
            <a:r>
              <a:rPr lang="en-US"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The influencer in you is your social net worth.</a:t>
            </a:r>
            <a:r>
              <a:rPr sz="1400" dirty="0">
                <a:solidFill>
                  <a:srgbClr val="404040"/>
                </a:solidFill>
                <a:latin typeface="Heiti TC Light"/>
                <a:ea typeface="Heiti TC Light"/>
                <a:cs typeface="Heiti TC Light"/>
                <a:sym typeface="Heiti TC Light"/>
              </a:rPr>
              <a:t> </a:t>
            </a:r>
          </a:p>
        </p:txBody>
      </p:sp>
      <p:sp>
        <p:nvSpPr>
          <p:cNvPr id="4" name="Shape 100"/>
          <p:cNvSpPr/>
          <p:nvPr/>
        </p:nvSpPr>
        <p:spPr>
          <a:xfrm>
            <a:off x="540663" y="1255299"/>
            <a:ext cx="8274058" cy="76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900">
                <a:solidFill>
                  <a:srgbClr val="9A403E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404040"/>
                </a:solidFill>
              </a:rPr>
              <a:t>What is your Social Net Worth?</a:t>
            </a:r>
            <a:endParaRPr sz="4400" dirty="0">
              <a:solidFill>
                <a:srgbClr val="404040"/>
              </a:solidFill>
            </a:endParaRPr>
          </a:p>
        </p:txBody>
      </p:sp>
      <p:pic>
        <p:nvPicPr>
          <p:cNvPr id="5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4223" y="2507790"/>
            <a:ext cx="4982032" cy="2459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24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16" y="2603500"/>
            <a:ext cx="914027" cy="1161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10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616" y="2748122"/>
            <a:ext cx="1070203" cy="107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11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293" y="2702693"/>
            <a:ext cx="1448924" cy="1161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2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103" y="2795495"/>
            <a:ext cx="1458352" cy="97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>
                <a:solidFill>
                  <a:srgbClr val="000000"/>
                </a:solidFill>
                <a:latin typeface="Heiti TC Light"/>
                <a:ea typeface="Heiti TC Light"/>
                <a:cs typeface="Heiti TC Light"/>
                <a:sym typeface="Heiti TC Light"/>
              </a:defRPr>
            </a:lvl1pPr>
          </a:lstStyle>
          <a:p>
            <a:pPr lvl="0">
              <a:defRPr sz="1800"/>
            </a:pPr>
            <a:r>
              <a:rPr sz="4000" dirty="0">
                <a:solidFill>
                  <a:srgbClr val="404040"/>
                </a:solidFill>
              </a:rPr>
              <a:t>ZocialRipple </a:t>
            </a:r>
            <a:r>
              <a:rPr lang="en-US" sz="4000" dirty="0">
                <a:solidFill>
                  <a:srgbClr val="404040"/>
                </a:solidFill>
              </a:rPr>
              <a:t>F</a:t>
            </a:r>
            <a:r>
              <a:rPr sz="4000" dirty="0">
                <a:solidFill>
                  <a:srgbClr val="404040"/>
                </a:solidFill>
              </a:rPr>
              <a:t>low </a:t>
            </a:r>
          </a:p>
        </p:txBody>
      </p:sp>
      <p:sp>
        <p:nvSpPr>
          <p:cNvPr id="211" name="Shape 211"/>
          <p:cNvSpPr/>
          <p:nvPr/>
        </p:nvSpPr>
        <p:spPr>
          <a:xfrm>
            <a:off x="327837" y="3967480"/>
            <a:ext cx="137858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/>
            <a:r>
              <a:rPr sz="1200" b="1" dirty="0">
                <a:solidFill>
                  <a:schemeClr val="accent1">
                    <a:lumMod val="75000"/>
                  </a:schemeClr>
                </a:solidFill>
                <a:latin typeface="Helvetica"/>
                <a:ea typeface="Calibri"/>
                <a:cs typeface="Helvetica"/>
                <a:sym typeface="Calibri"/>
              </a:rPr>
              <a:t>Create advertising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Helvetica"/>
              <a:ea typeface="Calibri"/>
              <a:cs typeface="Helvetica"/>
              <a:sym typeface="Calibri"/>
            </a:endParaRPr>
          </a:p>
          <a:p>
            <a:pPr lvl="0" algn="ctr"/>
            <a:r>
              <a:rPr sz="1200" b="1" dirty="0">
                <a:solidFill>
                  <a:schemeClr val="accent1">
                    <a:lumMod val="75000"/>
                  </a:schemeClr>
                </a:solidFill>
                <a:latin typeface="Helvetica"/>
                <a:ea typeface="Calibri"/>
                <a:cs typeface="Helvetica"/>
                <a:sym typeface="Calibri"/>
              </a:rPr>
              <a:t>and choose rippler</a:t>
            </a:r>
          </a:p>
        </p:txBody>
      </p:sp>
      <p:sp>
        <p:nvSpPr>
          <p:cNvPr id="212" name="Shape 212"/>
          <p:cNvSpPr/>
          <p:nvPr/>
        </p:nvSpPr>
        <p:spPr>
          <a:xfrm>
            <a:off x="2336512" y="3942080"/>
            <a:ext cx="1500411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500" b="1">
                <a:solidFill>
                  <a:srgbClr val="3F679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Rippler Post message</a:t>
            </a:r>
          </a:p>
        </p:txBody>
      </p:sp>
      <p:sp>
        <p:nvSpPr>
          <p:cNvPr id="213" name="Shape 213"/>
          <p:cNvSpPr/>
          <p:nvPr/>
        </p:nvSpPr>
        <p:spPr>
          <a:xfrm>
            <a:off x="4614238" y="3942080"/>
            <a:ext cx="1619033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500" b="1">
                <a:solidFill>
                  <a:srgbClr val="3F679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Rippl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e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nt See the insight</a:t>
            </a:r>
          </a:p>
        </p:txBody>
      </p:sp>
      <p:sp>
        <p:nvSpPr>
          <p:cNvPr id="214" name="Shape 214"/>
          <p:cNvSpPr/>
          <p:nvPr/>
        </p:nvSpPr>
        <p:spPr>
          <a:xfrm>
            <a:off x="6803390" y="3942080"/>
            <a:ext cx="2019784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500" b="1">
                <a:solidFill>
                  <a:srgbClr val="3F679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>
                <a:solidFill>
                  <a:schemeClr val="accent1">
                    <a:lumMod val="75000"/>
                  </a:schemeClr>
                </a:solidFill>
                <a:latin typeface="Helvetica"/>
                <a:cs typeface="Helvetica"/>
              </a:rPr>
              <a:t>Pay and receive a ripple point</a:t>
            </a:r>
          </a:p>
        </p:txBody>
      </p:sp>
      <p:sp>
        <p:nvSpPr>
          <p:cNvPr id="215" name="Shape 215"/>
          <p:cNvSpPr/>
          <p:nvPr/>
        </p:nvSpPr>
        <p:spPr>
          <a:xfrm>
            <a:off x="1794841" y="3052091"/>
            <a:ext cx="441673" cy="441675"/>
          </a:xfrm>
          <a:prstGeom prst="rightArrow">
            <a:avLst>
              <a:gd name="adj1" fmla="val 29922"/>
              <a:gd name="adj2" fmla="val 50109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942517" y="3052091"/>
            <a:ext cx="441673" cy="441675"/>
          </a:xfrm>
          <a:prstGeom prst="rightArrow">
            <a:avLst>
              <a:gd name="adj1" fmla="val 29922"/>
              <a:gd name="adj2" fmla="val 50109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6398121" y="3052091"/>
            <a:ext cx="441673" cy="441675"/>
          </a:xfrm>
          <a:prstGeom prst="rightArrow">
            <a:avLst>
              <a:gd name="adj1" fmla="val 29922"/>
              <a:gd name="adj2" fmla="val 50109"/>
            </a:avLst>
          </a:prstGeom>
          <a:solidFill>
            <a:srgbClr val="9BBB5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for brand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social share of voice.</a:t>
            </a:r>
          </a:p>
          <a:p>
            <a:r>
              <a:rPr lang="en-US" dirty="0" smtClean="0"/>
              <a:t>Promote brand or campaign.</a:t>
            </a:r>
          </a:p>
          <a:p>
            <a:r>
              <a:rPr lang="en-US" dirty="0" smtClean="0"/>
              <a:t>Tracking Wor</a:t>
            </a:r>
            <a:r>
              <a:rPr lang="en-US" dirty="0"/>
              <a:t>d</a:t>
            </a:r>
            <a:r>
              <a:rPr lang="en-US" dirty="0" smtClean="0"/>
              <a:t> of mount marketing campaign</a:t>
            </a:r>
          </a:p>
          <a:p>
            <a:r>
              <a:rPr lang="en-US" dirty="0" smtClean="0"/>
              <a:t>Deep Analysis demographic of </a:t>
            </a:r>
            <a:r>
              <a:rPr lang="en-US" dirty="0" err="1" smtClean="0"/>
              <a:t>rippler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Heiti TC" charset="-120"/>
                <a:ea typeface="Heiti TC" charset="-120"/>
                <a:cs typeface="Heiti TC" charset="-120"/>
              </a:rPr>
              <a:t>Past campaign</a:t>
            </a:r>
            <a:endParaRPr lang="en-US" b="0" dirty="0">
              <a:latin typeface="Heiti TC" charset="-120"/>
              <a:ea typeface="Heiti TC" charset="-120"/>
              <a:cs typeface="Heiti TC" charset="-120"/>
            </a:endParaRPr>
          </a:p>
        </p:txBody>
      </p:sp>
      <p:pic>
        <p:nvPicPr>
          <p:cNvPr id="9" name="Picture 8" descr="Screenshot_2015-04-22-11-10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4" y="1468583"/>
            <a:ext cx="2111952" cy="3754581"/>
          </a:xfrm>
          <a:prstGeom prst="rect">
            <a:avLst/>
          </a:prstGeom>
        </p:spPr>
      </p:pic>
      <p:pic>
        <p:nvPicPr>
          <p:cNvPr id="10" name="Picture 9" descr="Screenshot_2015-05-07-15-23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468583"/>
            <a:ext cx="2111952" cy="3754582"/>
          </a:xfrm>
          <a:prstGeom prst="rect">
            <a:avLst/>
          </a:prstGeom>
        </p:spPr>
      </p:pic>
      <p:pic>
        <p:nvPicPr>
          <p:cNvPr id="11" name="Picture 10" descr="Screenshot_2015-05-12-11-45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37" y="1468582"/>
            <a:ext cx="2111952" cy="3754582"/>
          </a:xfrm>
          <a:prstGeom prst="rect">
            <a:avLst/>
          </a:prstGeom>
        </p:spPr>
      </p:pic>
      <p:pic>
        <p:nvPicPr>
          <p:cNvPr id="12" name="Picture 11" descr="Screenshot_2015-05-12-11-44-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0" y="1468582"/>
            <a:ext cx="2111952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7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800" b="1" dirty="0" smtClean="0">
              <a:solidFill>
                <a:schemeClr val="bg2"/>
              </a:solidFill>
            </a:endParaRPr>
          </a:p>
          <a:p>
            <a:endParaRPr lang="en-US" sz="2800" b="1" dirty="0">
              <a:solidFill>
                <a:schemeClr val="bg2"/>
              </a:solidFill>
            </a:endParaRPr>
          </a:p>
          <a:p>
            <a:endParaRPr lang="en-US" sz="2800" b="1" dirty="0" smtClean="0">
              <a:solidFill>
                <a:schemeClr val="bg2"/>
              </a:solidFill>
            </a:endParaRPr>
          </a:p>
          <a:p>
            <a:endParaRPr lang="en-US" sz="2800" b="1" dirty="0">
              <a:solidFill>
                <a:schemeClr val="bg2"/>
              </a:solidFill>
            </a:endParaRPr>
          </a:p>
          <a:p>
            <a:r>
              <a:rPr lang="en-US" sz="2000" b="1" dirty="0" smtClean="0">
                <a:solidFill>
                  <a:schemeClr val="bg2"/>
                </a:solidFill>
              </a:rPr>
              <a:t>Promotion</a:t>
            </a:r>
            <a:r>
              <a:rPr lang="th-TH" sz="2000" b="1" dirty="0" smtClean="0">
                <a:solidFill>
                  <a:schemeClr val="bg2"/>
                </a:solidFill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</a:rPr>
              <a:t>for early stage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For task that assign to email list we offer free 1 point / person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th-TH" sz="20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75569"/>
              </p:ext>
            </p:extLst>
          </p:nvPr>
        </p:nvGraphicFramePr>
        <p:xfrm>
          <a:off x="647114" y="2737338"/>
          <a:ext cx="7849773" cy="23078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16591"/>
                <a:gridCol w="2616591"/>
                <a:gridCol w="2616591"/>
              </a:tblGrid>
              <a:tr h="4536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Price (THB)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Discount price (THB)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Points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25,000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25,000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7,150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49,000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14,280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97,000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28,500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200,000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192,000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57,100 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300,000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285,000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85,700 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811972"/>
              </p:ext>
            </p:extLst>
          </p:nvPr>
        </p:nvGraphicFramePr>
        <p:xfrm>
          <a:off x="647114" y="1292861"/>
          <a:ext cx="7849772" cy="1195363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924886"/>
                <a:gridCol w="3924886"/>
              </a:tblGrid>
              <a:tr h="4536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Task</a:t>
                      </a:r>
                      <a:r>
                        <a:rPr lang="en-US" sz="1800" baseline="0" dirty="0" smtClean="0"/>
                        <a:t> type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Value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Rewarded</a:t>
                      </a:r>
                      <a:r>
                        <a:rPr lang="en-US" sz="1800" baseline="0" dirty="0" smtClean="0"/>
                        <a:t> by point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Depend</a:t>
                      </a:r>
                      <a:r>
                        <a:rPr lang="en-US" sz="1800" baseline="0" dirty="0" smtClean="0"/>
                        <a:t> on brand spending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Reward by voucher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point / user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981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04040"/>
                </a:solidFill>
              </a:rPr>
              <a:t>Southeast Asia Social </a:t>
            </a:r>
            <a:r>
              <a:rPr lang="en-US" dirty="0">
                <a:solidFill>
                  <a:srgbClr val="404040"/>
                </a:solidFill>
              </a:rPr>
              <a:t>Media A</a:t>
            </a:r>
            <a:r>
              <a:rPr dirty="0">
                <a:solidFill>
                  <a:srgbClr val="404040"/>
                </a:solidFill>
              </a:rPr>
              <a:t>dvertising </a:t>
            </a:r>
            <a:r>
              <a:rPr lang="en-US" dirty="0">
                <a:solidFill>
                  <a:srgbClr val="404040"/>
                </a:solidFill>
              </a:rPr>
              <a:t>Sp</a:t>
            </a:r>
            <a:r>
              <a:rPr dirty="0">
                <a:solidFill>
                  <a:srgbClr val="404040"/>
                </a:solidFill>
              </a:rPr>
              <a:t>ending</a:t>
            </a:r>
          </a:p>
        </p:txBody>
      </p:sp>
      <p:graphicFrame>
        <p:nvGraphicFramePr>
          <p:cNvPr id="58" name="Chart 58"/>
          <p:cNvGraphicFramePr/>
          <p:nvPr>
            <p:extLst>
              <p:ext uri="{D42A27DB-BD31-4B8C-83A1-F6EECF244321}">
                <p14:modId xmlns:p14="http://schemas.microsoft.com/office/powerpoint/2010/main" val="3648327666"/>
              </p:ext>
            </p:extLst>
          </p:nvPr>
        </p:nvGraphicFramePr>
        <p:xfrm>
          <a:off x="301490" y="2450789"/>
          <a:ext cx="4494737" cy="34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1" name="Group 61"/>
          <p:cNvGrpSpPr/>
          <p:nvPr/>
        </p:nvGrpSpPr>
        <p:grpSpPr>
          <a:xfrm>
            <a:off x="1550400" y="3963073"/>
            <a:ext cx="2079819" cy="878180"/>
            <a:chOff x="86963" y="414628"/>
            <a:chExt cx="2079817" cy="878179"/>
          </a:xfrm>
          <a:solidFill>
            <a:schemeClr val="accent2">
              <a:lumMod val="75000"/>
            </a:schemeClr>
          </a:solidFill>
        </p:grpSpPr>
        <p:sp>
          <p:nvSpPr>
            <p:cNvPr id="59" name="Shape 59"/>
            <p:cNvSpPr/>
            <p:nvPr/>
          </p:nvSpPr>
          <p:spPr>
            <a:xfrm rot="20025137">
              <a:off x="86963" y="414628"/>
              <a:ext cx="2079817" cy="878179"/>
            </a:xfrm>
            <a:prstGeom prst="rightArrow">
              <a:avLst>
                <a:gd name="adj1" fmla="val 58995"/>
                <a:gd name="adj2" fmla="val 67317"/>
              </a:avLst>
            </a:prstGeom>
            <a:grpFill/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20025137">
              <a:off x="104943" y="792336"/>
              <a:ext cx="1731061" cy="27699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23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dirty="0"/>
                <a:t>33%</a:t>
              </a:r>
            </a:p>
          </p:txBody>
        </p:sp>
      </p:grpSp>
      <p:graphicFrame>
        <p:nvGraphicFramePr>
          <p:cNvPr id="62" name="Chart 62"/>
          <p:cNvGraphicFramePr/>
          <p:nvPr>
            <p:extLst>
              <p:ext uri="{D42A27DB-BD31-4B8C-83A1-F6EECF244321}">
                <p14:modId xmlns:p14="http://schemas.microsoft.com/office/powerpoint/2010/main" val="2207952326"/>
              </p:ext>
            </p:extLst>
          </p:nvPr>
        </p:nvGraphicFramePr>
        <p:xfrm>
          <a:off x="5157232" y="2400771"/>
          <a:ext cx="3768267" cy="376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" name="Shape 63"/>
          <p:cNvSpPr/>
          <p:nvPr/>
        </p:nvSpPr>
        <p:spPr>
          <a:xfrm>
            <a:off x="5779022" y="4564379"/>
            <a:ext cx="1995096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23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/>
              <a:t>Total spending 2013</a:t>
            </a:r>
          </a:p>
        </p:txBody>
      </p:sp>
      <p:sp>
        <p:nvSpPr>
          <p:cNvPr id="64" name="Shape 64"/>
          <p:cNvSpPr/>
          <p:nvPr/>
        </p:nvSpPr>
        <p:spPr>
          <a:xfrm>
            <a:off x="4686723" y="1944601"/>
            <a:ext cx="3899463" cy="49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0"/>
            <a:r>
              <a:rPr sz="2600" dirty="0">
                <a:solidFill>
                  <a:srgbClr val="535353"/>
                </a:solidFill>
                <a:latin typeface="Heiti SC Medium"/>
                <a:ea typeface="Heiti SC Medium"/>
                <a:cs typeface="Heiti SC Medium"/>
                <a:sym typeface="Heiti SC Medium"/>
              </a:rPr>
              <a:t>50</a:t>
            </a:r>
            <a:r>
              <a:rPr dirty="0">
                <a:solidFill>
                  <a:srgbClr val="535353"/>
                </a:solidFill>
                <a:latin typeface="Heiti SC Medium"/>
                <a:ea typeface="Heiti SC Medium"/>
                <a:cs typeface="Heiti SC Medium"/>
                <a:sym typeface="Heiti SC Medium"/>
              </a:rPr>
              <a:t> Million USD spent on</a:t>
            </a:r>
            <a:r>
              <a:rPr dirty="0">
                <a:latin typeface="Heiti SC Medium"/>
                <a:ea typeface="Heiti SC Medium"/>
                <a:cs typeface="Heiti SC Medium"/>
                <a:sym typeface="Heiti SC Medium"/>
              </a:rPr>
              <a:t> </a:t>
            </a:r>
            <a:r>
              <a:rPr dirty="0">
                <a:solidFill>
                  <a:srgbClr val="953735"/>
                </a:solidFill>
                <a:latin typeface="Heiti SC Medium"/>
                <a:ea typeface="Heiti SC Medium"/>
                <a:cs typeface="Heiti SC Medium"/>
                <a:sym typeface="Heiti SC Medium"/>
              </a:rPr>
              <a:t>Influencer</a:t>
            </a:r>
          </a:p>
        </p:txBody>
      </p:sp>
      <p:sp>
        <p:nvSpPr>
          <p:cNvPr id="65" name="Shape 65"/>
          <p:cNvSpPr/>
          <p:nvPr/>
        </p:nvSpPr>
        <p:spPr>
          <a:xfrm>
            <a:off x="4882248" y="6494779"/>
            <a:ext cx="2823848" cy="307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0"/>
            <a:r>
              <a:rPr sz="1400">
                <a:latin typeface="Calibri"/>
                <a:ea typeface="Calibri"/>
                <a:cs typeface="Calibri"/>
                <a:sym typeface="Calibri"/>
              </a:rPr>
              <a:t>Reference from </a:t>
            </a:r>
            <a:r>
              <a:rPr sz="1400">
                <a:latin typeface="Calibri"/>
                <a:ea typeface="Calibri"/>
                <a:cs typeface="Calibri"/>
                <a:sym typeface="Calibri"/>
                <a:hlinkClick r:id="rId5"/>
              </a:rPr>
              <a:t>www.emarketer.com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950541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buClr>
                <a:srgbClr val="535353"/>
              </a:buClr>
              <a:defRPr sz="1800"/>
            </a:pPr>
            <a:endParaRPr dirty="0">
              <a:solidFill>
                <a:srgbClr val="535353"/>
              </a:solidFill>
            </a:endParaRPr>
          </a:p>
          <a:p>
            <a:pPr lvl="0">
              <a:buClr>
                <a:srgbClr val="535353"/>
              </a:buClr>
              <a:defRPr sz="1800"/>
            </a:pPr>
            <a:endParaRPr dirty="0">
              <a:solidFill>
                <a:srgbClr val="535353"/>
              </a:solidFill>
            </a:endParaRPr>
          </a:p>
          <a:p>
            <a:pPr lvl="0">
              <a:buClr>
                <a:srgbClr val="535353"/>
              </a:buClr>
              <a:defRPr sz="1800"/>
            </a:pPr>
            <a:endParaRPr dirty="0">
              <a:solidFill>
                <a:srgbClr val="535353"/>
              </a:solidFill>
            </a:endParaRPr>
          </a:p>
          <a:p>
            <a:pPr lvl="0">
              <a:buClr>
                <a:srgbClr val="535353"/>
              </a:buClr>
              <a:defRPr sz="1800"/>
            </a:pPr>
            <a:endParaRPr dirty="0">
              <a:solidFill>
                <a:srgbClr val="535353"/>
              </a:solidFill>
            </a:endParaRPr>
          </a:p>
          <a:p>
            <a:pPr lvl="0">
              <a:buClr>
                <a:srgbClr val="535353"/>
              </a:buClr>
              <a:defRPr sz="1800"/>
            </a:pPr>
            <a:endParaRPr dirty="0">
              <a:solidFill>
                <a:srgbClr val="535353"/>
              </a:solidFill>
            </a:endParaRPr>
          </a:p>
          <a:p>
            <a:pPr lvl="0">
              <a:buClr>
                <a:srgbClr val="535353"/>
              </a:buClr>
              <a:defRPr sz="1800"/>
            </a:pPr>
            <a:endParaRPr dirty="0" smtClean="0">
              <a:solidFill>
                <a:srgbClr val="535353"/>
              </a:solidFill>
            </a:endParaRPr>
          </a:p>
          <a:p>
            <a:pPr marL="0" indent="0">
              <a:buSzTx/>
              <a:buNone/>
              <a:defRPr sz="1800"/>
            </a:pP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sz="2700" dirty="0">
                <a:solidFill>
                  <a:schemeClr val="accent2">
                    <a:lumMod val="75000"/>
                  </a:schemeClr>
                </a:solidFill>
              </a:rPr>
              <a:t> about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the remaining </a:t>
            </a:r>
            <a:r>
              <a:rPr sz="2700" dirty="0">
                <a:solidFill>
                  <a:schemeClr val="accent2">
                    <a:lumMod val="75000"/>
                  </a:schemeClr>
                </a:solidFill>
              </a:rPr>
              <a:t>98%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...? </a:t>
            </a:r>
            <a:r>
              <a:rPr lang="en-US" sz="2700" i="1" dirty="0">
                <a:solidFill>
                  <a:schemeClr val="accent2">
                    <a:lumMod val="75000"/>
                  </a:schemeClr>
                </a:solidFill>
              </a:rPr>
              <a:t>What a waste</a:t>
            </a:r>
            <a:r>
              <a:rPr sz="27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sz="27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rgbClr val="535353"/>
                </a:solidFill>
              </a:rPr>
              <a:t>Even as spending increases, </a:t>
            </a:r>
            <a:r>
              <a:rPr lang="en-US" sz="1800" dirty="0" err="1">
                <a:solidFill>
                  <a:srgbClr val="535353"/>
                </a:solidFill>
              </a:rPr>
              <a:t>CMOs</a:t>
            </a:r>
            <a:r>
              <a:rPr lang="en-US" sz="1800" dirty="0">
                <a:solidFill>
                  <a:srgbClr val="535353"/>
                </a:solidFill>
              </a:rPr>
              <a:t> are not integrating Social Media efforts with the rest of their marketing. </a:t>
            </a:r>
            <a:endParaRPr dirty="0">
              <a:solidFill>
                <a:srgbClr val="535353"/>
              </a:solidFill>
            </a:endParaRPr>
          </a:p>
        </p:txBody>
      </p:sp>
      <p:graphicFrame>
        <p:nvGraphicFramePr>
          <p:cNvPr id="70" name="Chart 70"/>
          <p:cNvGraphicFramePr/>
          <p:nvPr>
            <p:extLst>
              <p:ext uri="{D42A27DB-BD31-4B8C-83A1-F6EECF244321}">
                <p14:modId xmlns:p14="http://schemas.microsoft.com/office/powerpoint/2010/main" val="1948832083"/>
              </p:ext>
            </p:extLst>
          </p:nvPr>
        </p:nvGraphicFramePr>
        <p:xfrm>
          <a:off x="358953" y="298244"/>
          <a:ext cx="3769000" cy="376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" name="Shape 71"/>
          <p:cNvSpPr/>
          <p:nvPr/>
        </p:nvSpPr>
        <p:spPr>
          <a:xfrm>
            <a:off x="4005415" y="2054679"/>
            <a:ext cx="4712185" cy="1107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0" algn="ctr"/>
            <a:r>
              <a:rPr sz="2200" dirty="0">
                <a:solidFill>
                  <a:srgbClr val="404040"/>
                </a:solidFill>
                <a:latin typeface="Heiti SC Light"/>
                <a:ea typeface="Heiti SC Light"/>
                <a:cs typeface="Heiti SC Light"/>
                <a:sym typeface="Heiti SC Light"/>
              </a:rPr>
              <a:t>Total spending is spen</a:t>
            </a:r>
            <a:r>
              <a:rPr lang="en-US" sz="2200" dirty="0">
                <a:solidFill>
                  <a:srgbClr val="404040"/>
                </a:solidFill>
                <a:latin typeface="Heiti SC Light"/>
                <a:ea typeface="Heiti SC Light"/>
                <a:cs typeface="Heiti SC Light"/>
                <a:sym typeface="Heiti SC Light"/>
              </a:rPr>
              <a:t>t</a:t>
            </a:r>
            <a:r>
              <a:rPr sz="2200" dirty="0">
                <a:solidFill>
                  <a:srgbClr val="404040"/>
                </a:solidFill>
                <a:latin typeface="Heiti SC Light"/>
                <a:ea typeface="Heiti SC Light"/>
                <a:cs typeface="Heiti SC Light"/>
                <a:sym typeface="Heiti SC Light"/>
              </a:rPr>
              <a:t> on only 2% </a:t>
            </a:r>
            <a:br>
              <a:rPr sz="2200" dirty="0">
                <a:solidFill>
                  <a:srgbClr val="404040"/>
                </a:solidFill>
                <a:latin typeface="Heiti SC Light"/>
                <a:ea typeface="Heiti SC Light"/>
                <a:cs typeface="Heiti SC Light"/>
                <a:sym typeface="Heiti SC Light"/>
              </a:rPr>
            </a:br>
            <a:r>
              <a:rPr sz="2200" dirty="0">
                <a:solidFill>
                  <a:srgbClr val="404040"/>
                </a:solidFill>
                <a:latin typeface="Heiti SC Light"/>
                <a:ea typeface="Heiti SC Light"/>
                <a:cs typeface="Heiti SC Light"/>
                <a:sym typeface="Heiti SC Light"/>
              </a:rPr>
              <a:t>of Potential influencer </a:t>
            </a:r>
            <a:br>
              <a:rPr sz="2200" dirty="0">
                <a:solidFill>
                  <a:srgbClr val="404040"/>
                </a:solidFill>
                <a:latin typeface="Heiti SC Light"/>
                <a:ea typeface="Heiti SC Light"/>
                <a:cs typeface="Heiti SC Light"/>
                <a:sym typeface="Heiti SC Light"/>
              </a:rPr>
            </a:br>
            <a:endParaRPr sz="2200" dirty="0">
              <a:solidFill>
                <a:srgbClr val="404040"/>
              </a:solidFill>
              <a:latin typeface="Heiti SC Light"/>
              <a:ea typeface="Heiti SC Light"/>
              <a:cs typeface="Heiti SC Light"/>
              <a:sym typeface="Heiti SC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for reward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329" y="1600200"/>
            <a:ext cx="2980540" cy="2980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809" y="1501773"/>
            <a:ext cx="2757511" cy="38895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9" y="1501773"/>
            <a:ext cx="2721633" cy="2727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90" y="4155757"/>
            <a:ext cx="2703617" cy="2071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85" y="3768644"/>
            <a:ext cx="2463727" cy="24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312737"/>
            <a:ext cx="8229600" cy="1143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404040"/>
                </a:solidFill>
              </a:rPr>
              <a:t>Problem</a:t>
            </a:r>
            <a:endParaRPr dirty="0">
              <a:solidFill>
                <a:srgbClr val="404040"/>
              </a:solidFill>
            </a:endParaRPr>
          </a:p>
        </p:txBody>
      </p:sp>
      <p:pic>
        <p:nvPicPr>
          <p:cNvPr id="83" name="image7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704" y="2535161"/>
            <a:ext cx="974161" cy="909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11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442" y="2535161"/>
            <a:ext cx="1015376" cy="81364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1915143" y="3568940"/>
            <a:ext cx="1671288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0" algn="ctr"/>
            <a:r>
              <a:rPr lang="en-US" sz="1500" dirty="0" smtClean="0">
                <a:solidFill>
                  <a:srgbClr val="3F6797"/>
                </a:solidFill>
                <a:latin typeface="Heiti SC Medium"/>
                <a:ea typeface="Heiti SC Medium"/>
                <a:cs typeface="Heiti SC Medium"/>
                <a:sym typeface="Heiti SC Medium"/>
              </a:rPr>
              <a:t>Not reach Target</a:t>
            </a:r>
            <a:r>
              <a:rPr sz="1500" dirty="0">
                <a:solidFill>
                  <a:srgbClr val="3F6797"/>
                </a:solidFill>
                <a:latin typeface="Heiti SC Medium"/>
                <a:ea typeface="Heiti SC Medium"/>
                <a:cs typeface="Heiti SC Medium"/>
                <a:sym typeface="Heiti SC Medium"/>
              </a:rPr>
              <a:t/>
            </a:r>
            <a:br>
              <a:rPr sz="1500" dirty="0">
                <a:solidFill>
                  <a:srgbClr val="3F6797"/>
                </a:solidFill>
                <a:latin typeface="Heiti SC Medium"/>
                <a:ea typeface="Heiti SC Medium"/>
                <a:cs typeface="Heiti SC Medium"/>
                <a:sym typeface="Heiti SC Medium"/>
              </a:rPr>
            </a:br>
            <a:endParaRPr sz="1500" dirty="0">
              <a:solidFill>
                <a:srgbClr val="3F6797"/>
              </a:solidFill>
              <a:latin typeface="Heiti SC Medium"/>
              <a:ea typeface="Heiti SC Medium"/>
              <a:cs typeface="Heiti SC Medium"/>
              <a:sym typeface="Heiti SC Medium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3776552" y="3568940"/>
            <a:ext cx="1474119" cy="32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lvl="0" algn="ctr"/>
            <a:r>
              <a:rPr lang="en-US" sz="1500" dirty="0" smtClean="0">
                <a:solidFill>
                  <a:srgbClr val="3F6797"/>
                </a:solidFill>
                <a:latin typeface="Heiti SC Medium"/>
                <a:ea typeface="Heiti SC Medium"/>
                <a:cs typeface="Heiti SC Medium"/>
                <a:sym typeface="Heiti SC Medium"/>
              </a:rPr>
              <a:t>Can't </a:t>
            </a:r>
            <a:r>
              <a:rPr lang="en-US" sz="1500" dirty="0" smtClean="0">
                <a:solidFill>
                  <a:srgbClr val="3F6797"/>
                </a:solidFill>
                <a:latin typeface="Heiti SC Light" charset="-122"/>
                <a:ea typeface="Heiti SC Light" charset="-122"/>
                <a:cs typeface="Heiti SC Light" charset="-122"/>
                <a:sym typeface="Heiti SC Medium"/>
              </a:rPr>
              <a:t>tracking</a:t>
            </a:r>
            <a:r>
              <a:rPr lang="en-US" sz="1500" dirty="0" smtClean="0">
                <a:solidFill>
                  <a:srgbClr val="3F6797"/>
                </a:solidFill>
                <a:latin typeface="Heiti SC Medium"/>
                <a:ea typeface="Heiti SC Medium"/>
                <a:cs typeface="Heiti SC Medium"/>
                <a:sym typeface="Heiti SC Medium"/>
              </a:rPr>
              <a:t> </a:t>
            </a:r>
            <a:endParaRPr sz="1500" dirty="0">
              <a:solidFill>
                <a:srgbClr val="3F6797"/>
              </a:solidFill>
              <a:latin typeface="Heiti SC Medium"/>
              <a:ea typeface="Heiti SC Medium"/>
              <a:cs typeface="Heiti SC Medium"/>
              <a:sym typeface="Heiti SC Medium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2750787" y="4759109"/>
            <a:ext cx="3614129" cy="646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>
              <a:defRPr sz="3900">
                <a:solidFill>
                  <a:srgbClr val="9A403E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953735"/>
                </a:solidFill>
              </a:rPr>
              <a:t>“</a:t>
            </a:r>
            <a:r>
              <a:rPr lang="en-US" dirty="0">
                <a:solidFill>
                  <a:srgbClr val="953735"/>
                </a:solidFill>
              </a:rPr>
              <a:t>Pr</a:t>
            </a:r>
            <a:r>
              <a:rPr dirty="0">
                <a:solidFill>
                  <a:srgbClr val="953735"/>
                </a:solidFill>
              </a:rPr>
              <a:t>ocess</a:t>
            </a:r>
            <a:r>
              <a:rPr lang="en-US" dirty="0">
                <a:solidFill>
                  <a:srgbClr val="953735"/>
                </a:solidFill>
              </a:rPr>
              <a:t>es</a:t>
            </a:r>
            <a:r>
              <a:rPr dirty="0">
                <a:solidFill>
                  <a:srgbClr val="953735"/>
                </a:solidFill>
              </a:rPr>
              <a:t> are manual</a:t>
            </a:r>
            <a:r>
              <a:rPr lang="en-US" dirty="0">
                <a:solidFill>
                  <a:srgbClr val="953735"/>
                </a:solidFill>
              </a:rPr>
              <a:t>,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953735"/>
                </a:solidFill>
              </a:rPr>
              <a:t> time consuming and tedious</a:t>
            </a:r>
            <a:r>
              <a:rPr lang="en-US" sz="1800" dirty="0">
                <a:solidFill>
                  <a:srgbClr val="953735"/>
                </a:solidFill>
              </a:rPr>
              <a:t>.</a:t>
            </a:r>
            <a:r>
              <a:rPr dirty="0">
                <a:solidFill>
                  <a:srgbClr val="953735"/>
                </a:solidFill>
              </a:rPr>
              <a:t>”</a:t>
            </a:r>
          </a:p>
        </p:txBody>
      </p:sp>
      <p:pic>
        <p:nvPicPr>
          <p:cNvPr id="21" name="image12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738" y="2502373"/>
            <a:ext cx="1458352" cy="97545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14"/>
          <p:cNvSpPr/>
          <p:nvPr/>
        </p:nvSpPr>
        <p:spPr>
          <a:xfrm>
            <a:off x="5365697" y="3620382"/>
            <a:ext cx="2112758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500" b="1">
                <a:solidFill>
                  <a:srgbClr val="3F6797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Heiti SC Light" charset="-122"/>
                <a:ea typeface="Heiti SC Light" charset="-122"/>
                <a:cs typeface="Heiti SC Light" charset="-122"/>
              </a:rPr>
              <a:t>Hard to manage reward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Heiti SC Light" charset="-122"/>
              <a:ea typeface="Heiti SC Light" charset="-122"/>
              <a:cs typeface="Heiti SC Light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541" y="2991115"/>
            <a:ext cx="8896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ZocialRipple</a:t>
            </a:r>
            <a:r>
              <a:rPr lang="en-US" sz="2800" b="1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 is Micro influencer marketing platform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Heiti TC Light"/>
                <a:ea typeface="Heiti TC Light"/>
                <a:cs typeface="Heiti TC Light"/>
              </a:rPr>
              <a:t>New way to use people to advertise brand.</a:t>
            </a:r>
            <a:endParaRPr lang="en-US" b="1" dirty="0">
              <a:solidFill>
                <a:schemeClr val="bg1"/>
              </a:solidFill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457200" y="87900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404040"/>
                </a:solidFill>
              </a:rPr>
              <a:t> Welcome to ZocialRipple</a:t>
            </a:r>
          </a:p>
        </p:txBody>
      </p:sp>
      <p:sp>
        <p:nvSpPr>
          <p:cNvPr id="109" name="Shape 109"/>
          <p:cNvSpPr/>
          <p:nvPr/>
        </p:nvSpPr>
        <p:spPr>
          <a:xfrm>
            <a:off x="477592" y="5186680"/>
            <a:ext cx="3432989" cy="1369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/>
          <a:p>
            <a:pPr algn="ctr" defTabSz="914377"/>
            <a:r>
              <a:rPr sz="2900" dirty="0" smtClean="0">
                <a:solidFill>
                  <a:srgbClr val="A3CD3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Rippler</a:t>
            </a:r>
            <a:r>
              <a:rPr lang="en-US" sz="2900" dirty="0" smtClean="0">
                <a:solidFill>
                  <a:srgbClr val="A3CD3F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 (User)</a:t>
            </a:r>
            <a:endParaRPr dirty="0">
              <a:solidFill>
                <a:srgbClr val="A3CD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377"/>
            <a:r>
              <a:rPr dirty="0">
                <a:solidFill>
                  <a:srgbClr val="535353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A platform that unleashes the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914377"/>
            <a:r>
              <a:rPr dirty="0">
                <a:solidFill>
                  <a:srgbClr val="535353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Influencer in you </a:t>
            </a:r>
            <a:br>
              <a:rPr dirty="0">
                <a:solidFill>
                  <a:srgbClr val="535353"/>
                </a:solidFill>
                <a:latin typeface="Heiti TC Medium"/>
                <a:ea typeface="Heiti TC Medium"/>
                <a:cs typeface="Heiti TC Medium"/>
                <a:sym typeface="Heiti TC Medium"/>
              </a:rPr>
            </a:br>
            <a:endParaRPr dirty="0">
              <a:solidFill>
                <a:srgbClr val="535353"/>
              </a:solidFill>
              <a:latin typeface="Heiti TC Medium"/>
              <a:ea typeface="Heiti TC Medium"/>
              <a:cs typeface="Heiti TC Medium"/>
              <a:sym typeface="Heiti TC Medium"/>
            </a:endParaRPr>
          </a:p>
        </p:txBody>
      </p:sp>
      <p:pic>
        <p:nvPicPr>
          <p:cNvPr id="110" name="image13.t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285" y="1145802"/>
            <a:ext cx="2205395" cy="402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4890394" y="5224027"/>
            <a:ext cx="3624389" cy="10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914377"/>
            <a:r>
              <a:rPr sz="2900" dirty="0" smtClean="0">
                <a:solidFill>
                  <a:srgbClr val="56B097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Ripplent</a:t>
            </a:r>
            <a:r>
              <a:rPr lang="en-US" sz="2900" dirty="0" smtClean="0">
                <a:solidFill>
                  <a:srgbClr val="56B097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 (Brand)</a:t>
            </a:r>
            <a:endParaRPr dirty="0">
              <a:solidFill>
                <a:srgbClr val="56B09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914377"/>
            <a:r>
              <a:rPr dirty="0">
                <a:solidFill>
                  <a:srgbClr val="535353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Social marketing with influencers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algn="ctr" defTabSz="914377"/>
            <a:r>
              <a:rPr dirty="0">
                <a:solidFill>
                  <a:srgbClr val="535353"/>
                </a:solidFill>
                <a:latin typeface="Heiti TC Medium"/>
                <a:ea typeface="Heiti TC Medium"/>
                <a:cs typeface="Heiti TC Medium"/>
                <a:sym typeface="Heiti TC Medium"/>
              </a:rPr>
              <a:t>Made easy</a:t>
            </a:r>
          </a:p>
        </p:txBody>
      </p:sp>
      <p:sp>
        <p:nvSpPr>
          <p:cNvPr id="114" name="Shape 114"/>
          <p:cNvSpPr/>
          <p:nvPr/>
        </p:nvSpPr>
        <p:spPr>
          <a:xfrm flipV="1">
            <a:off x="4276077" y="1197024"/>
            <a:ext cx="3" cy="4210269"/>
          </a:xfrm>
          <a:prstGeom prst="line">
            <a:avLst/>
          </a:prstGeom>
          <a:ln w="12700">
            <a:solidFill>
              <a:srgbClr val="DDDDDD"/>
            </a:solidFill>
          </a:ln>
        </p:spPr>
        <p:txBody>
          <a:bodyPr lIns="0" tIns="0" rIns="0" bIns="0"/>
          <a:lstStyle/>
          <a:p>
            <a:pPr lvl="0">
              <a:defRPr sz="1200"/>
            </a:pPr>
            <a:endParaRPr sz="1200"/>
          </a:p>
        </p:txBody>
      </p:sp>
      <p:pic>
        <p:nvPicPr>
          <p:cNvPr id="3" name="Picture 2" descr="iOS Simulator Screen Shot Mar 4, 2558 BE, 1.49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61" y="1775285"/>
            <a:ext cx="1610835" cy="2711367"/>
          </a:xfrm>
          <a:prstGeom prst="rect">
            <a:avLst/>
          </a:prstGeom>
        </p:spPr>
      </p:pic>
      <p:pic>
        <p:nvPicPr>
          <p:cNvPr id="16" name="image13.tif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72" y="1147710"/>
            <a:ext cx="2205395" cy="4025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16" descr="iOS Simulator Screen Shot Mar 4, 2558 BE, 1.49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49" y="1777191"/>
            <a:ext cx="1610835" cy="2711367"/>
          </a:xfrm>
          <a:prstGeom prst="rect">
            <a:avLst/>
          </a:prstGeom>
        </p:spPr>
      </p:pic>
      <p:pic>
        <p:nvPicPr>
          <p:cNvPr id="18" name="image1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08988" y="3354798"/>
            <a:ext cx="3007520" cy="1768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18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435" y="3478891"/>
            <a:ext cx="2304659" cy="1422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11" descr="ZocialRippl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80" y="3478891"/>
            <a:ext cx="2311065" cy="142260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>
                <a:solidFill>
                  <a:srgbClr val="404040"/>
                </a:solidFill>
              </a:rPr>
              <a:t>Meet</a:t>
            </a:r>
            <a:endParaRPr dirty="0">
              <a:solidFill>
                <a:srgbClr val="404040"/>
              </a:solidFill>
            </a:endParaRPr>
          </a:p>
        </p:txBody>
      </p:sp>
      <p:pic>
        <p:nvPicPr>
          <p:cNvPr id="124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513" y="1973636"/>
            <a:ext cx="2041499" cy="190629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1546279" y="4150415"/>
            <a:ext cx="858566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ctr" defTabSz="914400">
              <a:defRPr sz="3700">
                <a:solidFill>
                  <a:srgbClr val="9BBB59"/>
                </a:solidFill>
                <a:latin typeface="Heiti TC Medium"/>
                <a:ea typeface="Heiti TC Medium"/>
                <a:cs typeface="Heiti TC Medium"/>
                <a:sym typeface="Heiti TC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/>
              <a:t>Rippler</a:t>
            </a:r>
          </a:p>
        </p:txBody>
      </p:sp>
      <p:sp>
        <p:nvSpPr>
          <p:cNvPr id="7" name="Shape 100"/>
          <p:cNvSpPr/>
          <p:nvPr/>
        </p:nvSpPr>
        <p:spPr>
          <a:xfrm>
            <a:off x="4261556" y="1780537"/>
            <a:ext cx="4425244" cy="2554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3900">
                <a:solidFill>
                  <a:srgbClr val="9A403E"/>
                </a:solidFill>
                <a:latin typeface="Heiti SC Medium"/>
                <a:ea typeface="Heiti SC Medium"/>
                <a:cs typeface="Heiti SC Medium"/>
                <a:sym typeface="Heiti SC Medium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rgbClr val="A3CD3F"/>
                </a:solidFill>
              </a:rPr>
              <a:t>ERE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Engagement Rating Engine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 Proprietary Algorithm)</a:t>
            </a:r>
          </a:p>
        </p:txBody>
      </p:sp>
      <p:sp>
        <p:nvSpPr>
          <p:cNvPr id="9" name="Shape 125"/>
          <p:cNvSpPr/>
          <p:nvPr/>
        </p:nvSpPr>
        <p:spPr>
          <a:xfrm>
            <a:off x="3927653" y="2595373"/>
            <a:ext cx="267058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tIns="45719" rIns="45719" bIns="45719">
            <a:spAutoFit/>
          </a:bodyPr>
          <a:lstStyle>
            <a:lvl1pPr algn="ctr" defTabSz="914400">
              <a:defRPr sz="3700">
                <a:solidFill>
                  <a:srgbClr val="9BBB59"/>
                </a:solidFill>
                <a:latin typeface="Heiti TC Medium"/>
                <a:ea typeface="Heiti TC Medium"/>
                <a:cs typeface="Heiti TC Medium"/>
                <a:sym typeface="Heiti TC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&amp;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8976</TotalTime>
  <Words>591</Words>
  <Application>Microsoft Macintosh PowerPoint</Application>
  <PresentationFormat>On-screen Show (4:3)</PresentationFormat>
  <Paragraphs>150</Paragraphs>
  <Slides>23</Slides>
  <Notes>7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Avenir Roman</vt:lpstr>
      <vt:lpstr>Calibri</vt:lpstr>
      <vt:lpstr>Heiti SC Light</vt:lpstr>
      <vt:lpstr>Heiti SC Medium</vt:lpstr>
      <vt:lpstr>Heiti TC</vt:lpstr>
      <vt:lpstr>Heiti TC Light</vt:lpstr>
      <vt:lpstr>Heiti TC Medium</vt:lpstr>
      <vt:lpstr>Helvetica</vt:lpstr>
      <vt:lpstr>Default</vt:lpstr>
      <vt:lpstr>PowerPoint Presentation</vt:lpstr>
      <vt:lpstr>PowerPoint Presentation</vt:lpstr>
      <vt:lpstr>Southeast Asia Social Media Advertising Spending</vt:lpstr>
      <vt:lpstr>PowerPoint Presentation</vt:lpstr>
      <vt:lpstr>Share for reward</vt:lpstr>
      <vt:lpstr>Problem</vt:lpstr>
      <vt:lpstr>PowerPoint Presentation</vt:lpstr>
      <vt:lpstr> Welcome to ZocialRipple</vt:lpstr>
      <vt:lpstr>Meet</vt:lpstr>
      <vt:lpstr>PowerPoint Presentation</vt:lpstr>
      <vt:lpstr>Rippler flow</vt:lpstr>
      <vt:lpstr>Rippler flow</vt:lpstr>
      <vt:lpstr>Rippler feature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Ripplent feature</vt:lpstr>
      <vt:lpstr>ZocialRipple Flow </vt:lpstr>
      <vt:lpstr>Benefit for brand</vt:lpstr>
      <vt:lpstr>Past campaign</vt:lpstr>
      <vt:lpstr>Price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ลิงตั้ง thangman22</cp:lastModifiedBy>
  <cp:revision>125</cp:revision>
  <cp:lastPrinted>2015-04-30T13:38:01Z</cp:lastPrinted>
  <dcterms:created xsi:type="dcterms:W3CDTF">2014-09-01T19:13:25Z</dcterms:created>
  <dcterms:modified xsi:type="dcterms:W3CDTF">2015-09-04T16:49:16Z</dcterms:modified>
</cp:coreProperties>
</file>